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771" r:id="rId2"/>
    <p:sldMasterId id="2147483783" r:id="rId3"/>
    <p:sldMasterId id="2147483815" r:id="rId4"/>
    <p:sldMasterId id="2147483827" r:id="rId5"/>
    <p:sldMasterId id="2147483839" r:id="rId6"/>
    <p:sldMasterId id="2147483853" r:id="rId7"/>
    <p:sldMasterId id="2147483865" r:id="rId8"/>
    <p:sldMasterId id="2147483877" r:id="rId9"/>
    <p:sldMasterId id="2147483889" r:id="rId10"/>
    <p:sldMasterId id="2147483913" r:id="rId11"/>
    <p:sldMasterId id="2147483925" r:id="rId12"/>
    <p:sldMasterId id="2147484105" r:id="rId13"/>
    <p:sldMasterId id="2147484119" r:id="rId14"/>
  </p:sldMasterIdLst>
  <p:notesMasterIdLst>
    <p:notesMasterId r:id="rId62"/>
  </p:notesMasterIdLst>
  <p:handoutMasterIdLst>
    <p:handoutMasterId r:id="rId63"/>
  </p:handoutMasterIdLst>
  <p:sldIdLst>
    <p:sldId id="256" r:id="rId15"/>
    <p:sldId id="297" r:id="rId16"/>
    <p:sldId id="257" r:id="rId17"/>
    <p:sldId id="258" r:id="rId18"/>
    <p:sldId id="263" r:id="rId19"/>
    <p:sldId id="279" r:id="rId20"/>
    <p:sldId id="283" r:id="rId21"/>
    <p:sldId id="284" r:id="rId22"/>
    <p:sldId id="280" r:id="rId23"/>
    <p:sldId id="269" r:id="rId24"/>
    <p:sldId id="268" r:id="rId25"/>
    <p:sldId id="271" r:id="rId26"/>
    <p:sldId id="262" r:id="rId27"/>
    <p:sldId id="281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272" r:id="rId41"/>
    <p:sldId id="285" r:id="rId42"/>
    <p:sldId id="298" r:id="rId43"/>
    <p:sldId id="273" r:id="rId44"/>
    <p:sldId id="275" r:id="rId45"/>
    <p:sldId id="261" r:id="rId46"/>
    <p:sldId id="287" r:id="rId47"/>
    <p:sldId id="276" r:id="rId48"/>
    <p:sldId id="282" r:id="rId49"/>
    <p:sldId id="277" r:id="rId50"/>
    <p:sldId id="286" r:id="rId51"/>
    <p:sldId id="288" r:id="rId52"/>
    <p:sldId id="291" r:id="rId53"/>
    <p:sldId id="290" r:id="rId54"/>
    <p:sldId id="278" r:id="rId55"/>
    <p:sldId id="289" r:id="rId56"/>
    <p:sldId id="266" r:id="rId57"/>
    <p:sldId id="292" r:id="rId58"/>
    <p:sldId id="265" r:id="rId59"/>
    <p:sldId id="293" r:id="rId60"/>
    <p:sldId id="260" r:id="rId61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33" autoAdjust="0"/>
  </p:normalViewPr>
  <p:slideViewPr>
    <p:cSldViewPr snapToGrid="0">
      <p:cViewPr>
        <p:scale>
          <a:sx n="70" d="100"/>
          <a:sy n="70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150" y="-90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tableStyles" Target="tableStyle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6344AFB-4919-44DA-A1D4-BC6840F63C9F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8BEBCFD-D2DE-48C7-8316-BC8E59990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91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2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7F9D3DB-D96B-4806-B00A-4F04B2FFC609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0"/>
            <a:ext cx="5588000" cy="3655458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E6795B7-B27F-4CA5-A3F0-A6BBB39D6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31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60463"/>
            <a:ext cx="5572125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95B7-B27F-4CA5-A3F0-A6BBB39D67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16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95B7-B27F-4CA5-A3F0-A6BBB39D67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74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52763" y="265113"/>
            <a:ext cx="4189412" cy="2357437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470" y="2752876"/>
            <a:ext cx="6409384" cy="62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43" tIns="46472" rIns="92943" bIns="46472"/>
          <a:lstStyle/>
          <a:p>
            <a:pPr lvl="1"/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55283" indent="-290493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61974" indent="-232395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26763" indent="-232395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91553" indent="-232395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601A58-DDFD-4600-BB8B-922F331AF30E}" type="slidenum">
              <a:rPr lang="en-US" altLang="en-US" sz="1200" b="0" i="0">
                <a:cs typeface="Arial" pitchFamily="34" charset="0"/>
              </a:rPr>
              <a:pPr/>
              <a:t>16</a:t>
            </a:fld>
            <a:endParaRPr lang="en-US" altLang="en-US" sz="1200" b="0" i="0"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00088"/>
            <a:ext cx="6132512" cy="3449637"/>
          </a:xfrm>
          <a:ln w="12700" cap="flat">
            <a:solidFill>
              <a:schemeClr val="tx1"/>
            </a:solidFill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11370"/>
            <a:ext cx="5122333" cy="41760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93" tIns="46248" rIns="92493" bIns="46248"/>
          <a:lstStyle/>
          <a:p>
            <a:pPr eaLnBrk="1" hangingPunct="1"/>
            <a:r>
              <a:rPr lang="en-US" altLang="en-US" smtClean="0"/>
              <a:t>The host is a computer system, which can be a personal computer, mainframe, hand held or other type of computer.  </a:t>
            </a:r>
          </a:p>
          <a:p>
            <a:pPr eaLnBrk="1" hangingPunct="1"/>
            <a:r>
              <a:rPr lang="en-US" altLang="en-US" smtClean="0"/>
              <a:t>The host’s primary responsibility in this configuration is to run the software application that issues instructions to and gathers tag data from the reader/interrogator.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5283" indent="-29049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1974" indent="-23239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26763" indent="-23239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1553" indent="-23239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56342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1132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85921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50711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D49C6454-B0DA-4AD9-AAC9-21E3871F662A}" type="slidenum">
              <a:rPr lang="en-US" altLang="en-US">
                <a:cs typeface="Arial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855663"/>
            <a:ext cx="5438775" cy="30607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11370"/>
            <a:ext cx="5122333" cy="41760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0" tIns="45779" rIns="91560" bIns="45779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1160463"/>
            <a:ext cx="5568950" cy="3133725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Have no internal power supply</a:t>
            </a:r>
          </a:p>
          <a:p>
            <a:r>
              <a:rPr lang="en-US" altLang="en-US" smtClean="0"/>
              <a:t>Activated by the reader </a:t>
            </a:r>
          </a:p>
          <a:p>
            <a:r>
              <a:rPr lang="en-US" altLang="en-US" smtClean="0"/>
              <a:t>Read distances ranging from 2 millimeters through 4.6 meters</a:t>
            </a: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1160463"/>
            <a:ext cx="5568950" cy="3133725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Have no internal power supply</a:t>
            </a:r>
          </a:p>
          <a:p>
            <a:r>
              <a:rPr lang="en-US" altLang="en-US" smtClean="0"/>
              <a:t>Activated by the reader </a:t>
            </a:r>
          </a:p>
          <a:p>
            <a:r>
              <a:rPr lang="en-US" altLang="en-US" smtClean="0"/>
              <a:t>Read distances ranging from 2 millimeters through 4.6 meters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5283" indent="-29049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1974" indent="-23239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26763" indent="-23239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1553" indent="-23239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56342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1132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85921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50711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134D96A-4401-477B-A974-B2D2C1642D44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5325"/>
            <a:ext cx="6189663" cy="348297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567" y="4409758"/>
            <a:ext cx="5117483" cy="41792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5" tIns="45723" rIns="91445" bIns="45723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60463"/>
            <a:ext cx="5572125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57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95B7-B27F-4CA5-A3F0-A6BBB39D67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55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95B7-B27F-4CA5-A3F0-A6BBB39D675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19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95B7-B27F-4CA5-A3F0-A6BBB39D675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45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60463"/>
            <a:ext cx="5572125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95B7-B27F-4CA5-A3F0-A6BBB39D67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18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60463"/>
            <a:ext cx="5572125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95B7-B27F-4CA5-A3F0-A6BBB39D675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43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95B7-B27F-4CA5-A3F0-A6BBB39D675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51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60463"/>
            <a:ext cx="5572125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95B7-B27F-4CA5-A3F0-A6BBB39D675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327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60463"/>
            <a:ext cx="5572125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95B7-B27F-4CA5-A3F0-A6BBB39D675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327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60463"/>
            <a:ext cx="5572125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95B7-B27F-4CA5-A3F0-A6BBB39D675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162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95B7-B27F-4CA5-A3F0-A6BBB39D675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73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95B7-B27F-4CA5-A3F0-A6BBB39D675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18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95B7-B27F-4CA5-A3F0-A6BBB39D675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632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95B7-B27F-4CA5-A3F0-A6BBB39D675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915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95B7-B27F-4CA5-A3F0-A6BBB39D675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62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60463"/>
            <a:ext cx="5572125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95B7-B27F-4CA5-A3F0-A6BBB39D67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436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95B7-B27F-4CA5-A3F0-A6BBB39D675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390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95B7-B27F-4CA5-A3F0-A6BBB39D675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41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95B7-B27F-4CA5-A3F0-A6BBB39D67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4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95B7-B27F-4CA5-A3F0-A6BBB39D67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87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60463"/>
            <a:ext cx="5572125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95B7-B27F-4CA5-A3F0-A6BBB39D67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9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60463"/>
            <a:ext cx="5572125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95B7-B27F-4CA5-A3F0-A6BBB39D67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82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60463"/>
            <a:ext cx="5572125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95B7-B27F-4CA5-A3F0-A6BBB39D67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88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60463"/>
            <a:ext cx="5572125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95B7-B27F-4CA5-A3F0-A6BBB39D67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0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78400" y="2135188"/>
            <a:ext cx="6908800" cy="1827212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78401" y="4038600"/>
            <a:ext cx="6902451" cy="1066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2540000" cy="457200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fld id="{3889FE40-FE84-4395-AC66-907EECFC24C3}" type="datetime1">
              <a:rPr lang="en-US" smtClean="0"/>
              <a:t>11/21/2013</a:t>
            </a:fld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48400"/>
            <a:ext cx="57912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47200" y="6248400"/>
            <a:ext cx="2540000" cy="457200"/>
          </a:xfrm>
        </p:spPr>
        <p:txBody>
          <a:bodyPr/>
          <a:lstStyle>
            <a:lvl1pPr>
              <a:defRPr sz="800"/>
            </a:lvl1pPr>
          </a:lstStyle>
          <a:p>
            <a:fld id="{61BB29B3-82D8-4441-9D04-A48BD15379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4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576C7D-9360-45EA-983B-92EDFA10528A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5788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1" y="990600"/>
            <a:ext cx="6039484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0FC3-E8F7-4929-96B1-8C490C898A8F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5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AF95-8497-4BCC-9E4F-BEA902823C16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7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1CFF-F2E2-4803-95EB-7B79242ACA7F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38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932E9-89A2-40CB-B5EB-08E8B7B1B61E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0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2742-8423-4399-93DF-962E2849F50F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4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A6B4-A291-4015-8ECB-DC4EC237590A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4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73FB-408F-468B-999B-C268C6CD48EB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8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2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E0CE-70EF-4500-9A67-3FB8E92528F6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39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5065" y="1681851"/>
            <a:ext cx="515778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5065" y="2507550"/>
            <a:ext cx="5157787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E501-A82A-448B-A217-81B736A7041F}" type="datetime1">
              <a:rPr lang="en-US" smtClean="0"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3472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BDB7-8D33-4924-AD5C-C45EA3DD35B1}" type="datetime1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0755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74200" y="228600"/>
            <a:ext cx="2311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228600"/>
            <a:ext cx="67310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06E099-B8EB-4B85-B8A8-BAF3BA2B88C6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723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ACFF-F7F4-4782-9CF3-2246C9F3E0E8}" type="datetime1">
              <a:rPr lang="en-US" smtClean="0"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02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1" y="990600"/>
            <a:ext cx="6039484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21ED-1431-4A36-871F-5799E0C4D09B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8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1A02-30B8-4B69-A614-58BA7D24F368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81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4556-2B0E-4DAE-8F0A-BACF0AC987B5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9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CE8F-3B50-49F7-B013-79946ECEBBB7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19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7"/>
          <p:cNvSpPr>
            <a:spLocks/>
          </p:cNvSpPr>
          <p:nvPr/>
        </p:nvSpPr>
        <p:spPr bwMode="auto">
          <a:xfrm>
            <a:off x="-50800" y="463550"/>
            <a:ext cx="12242800" cy="6419850"/>
          </a:xfrm>
          <a:custGeom>
            <a:avLst/>
            <a:gdLst/>
            <a:ahLst/>
            <a:cxnLst>
              <a:cxn ang="0">
                <a:pos x="17280" y="12123"/>
              </a:cxn>
              <a:cxn ang="0">
                <a:pos x="0" y="12132"/>
              </a:cxn>
              <a:cxn ang="0">
                <a:pos x="2" y="4163"/>
              </a:cxn>
              <a:cxn ang="0">
                <a:pos x="262" y="3633"/>
              </a:cxn>
              <a:cxn ang="0">
                <a:pos x="567" y="3147"/>
              </a:cxn>
              <a:cxn ang="0">
                <a:pos x="912" y="2704"/>
              </a:cxn>
              <a:cxn ang="0">
                <a:pos x="1295" y="2299"/>
              </a:cxn>
              <a:cxn ang="0">
                <a:pos x="1714" y="1931"/>
              </a:cxn>
              <a:cxn ang="0">
                <a:pos x="2166" y="1602"/>
              </a:cxn>
              <a:cxn ang="0">
                <a:pos x="2649" y="1308"/>
              </a:cxn>
              <a:cxn ang="0">
                <a:pos x="3160" y="1048"/>
              </a:cxn>
              <a:cxn ang="0">
                <a:pos x="3696" y="820"/>
              </a:cxn>
              <a:cxn ang="0">
                <a:pos x="4255" y="623"/>
              </a:cxn>
              <a:cxn ang="0">
                <a:pos x="4835" y="457"/>
              </a:cxn>
              <a:cxn ang="0">
                <a:pos x="5433" y="319"/>
              </a:cxn>
              <a:cxn ang="0">
                <a:pos x="6047" y="207"/>
              </a:cxn>
              <a:cxn ang="0">
                <a:pos x="6673" y="121"/>
              </a:cxn>
              <a:cxn ang="0">
                <a:pos x="7311" y="59"/>
              </a:cxn>
              <a:cxn ang="0">
                <a:pos x="7955" y="19"/>
              </a:cxn>
              <a:cxn ang="0">
                <a:pos x="8605" y="0"/>
              </a:cxn>
              <a:cxn ang="0">
                <a:pos x="9259" y="1"/>
              </a:cxn>
              <a:cxn ang="0">
                <a:pos x="9911" y="20"/>
              </a:cxn>
              <a:cxn ang="0">
                <a:pos x="10562" y="55"/>
              </a:cxn>
              <a:cxn ang="0">
                <a:pos x="11209" y="107"/>
              </a:cxn>
              <a:cxn ang="0">
                <a:pos x="11848" y="172"/>
              </a:cxn>
              <a:cxn ang="0">
                <a:pos x="12477" y="250"/>
              </a:cxn>
              <a:cxn ang="0">
                <a:pos x="13094" y="338"/>
              </a:cxn>
              <a:cxn ang="0">
                <a:pos x="13695" y="435"/>
              </a:cxn>
              <a:cxn ang="0">
                <a:pos x="14280" y="542"/>
              </a:cxn>
              <a:cxn ang="0">
                <a:pos x="14845" y="655"/>
              </a:cxn>
              <a:cxn ang="0">
                <a:pos x="15387" y="772"/>
              </a:cxn>
              <a:cxn ang="0">
                <a:pos x="15904" y="894"/>
              </a:cxn>
              <a:cxn ang="0">
                <a:pos x="16393" y="1019"/>
              </a:cxn>
              <a:cxn ang="0">
                <a:pos x="16853" y="1144"/>
              </a:cxn>
              <a:cxn ang="0">
                <a:pos x="17280" y="1268"/>
              </a:cxn>
              <a:cxn ang="0">
                <a:pos x="17280" y="1980"/>
              </a:cxn>
              <a:cxn ang="0">
                <a:pos x="17280" y="2678"/>
              </a:cxn>
              <a:cxn ang="0">
                <a:pos x="17280" y="3364"/>
              </a:cxn>
              <a:cxn ang="0">
                <a:pos x="17280" y="4043"/>
              </a:cxn>
              <a:cxn ang="0">
                <a:pos x="17280" y="4712"/>
              </a:cxn>
              <a:cxn ang="0">
                <a:pos x="17280" y="5377"/>
              </a:cxn>
              <a:cxn ang="0">
                <a:pos x="17280" y="6038"/>
              </a:cxn>
              <a:cxn ang="0">
                <a:pos x="17280" y="6696"/>
              </a:cxn>
              <a:cxn ang="0">
                <a:pos x="17280" y="7355"/>
              </a:cxn>
              <a:cxn ang="0">
                <a:pos x="17280" y="8015"/>
              </a:cxn>
              <a:cxn ang="0">
                <a:pos x="17280" y="8680"/>
              </a:cxn>
              <a:cxn ang="0">
                <a:pos x="17280" y="9350"/>
              </a:cxn>
              <a:cxn ang="0">
                <a:pos x="17280" y="10027"/>
              </a:cxn>
              <a:cxn ang="0">
                <a:pos x="17280" y="10714"/>
              </a:cxn>
              <a:cxn ang="0">
                <a:pos x="17280" y="11413"/>
              </a:cxn>
              <a:cxn ang="0">
                <a:pos x="17280" y="12123"/>
              </a:cxn>
            </a:cxnLst>
            <a:rect l="0" t="0" r="r" b="b"/>
            <a:pathLst>
              <a:path w="17280" h="12132">
                <a:moveTo>
                  <a:pt x="17280" y="12123"/>
                </a:moveTo>
                <a:lnTo>
                  <a:pt x="0" y="12132"/>
                </a:lnTo>
                <a:lnTo>
                  <a:pt x="2" y="4163"/>
                </a:lnTo>
                <a:lnTo>
                  <a:pt x="262" y="3633"/>
                </a:lnTo>
                <a:lnTo>
                  <a:pt x="567" y="3147"/>
                </a:lnTo>
                <a:lnTo>
                  <a:pt x="912" y="2704"/>
                </a:lnTo>
                <a:lnTo>
                  <a:pt x="1295" y="2299"/>
                </a:lnTo>
                <a:lnTo>
                  <a:pt x="1714" y="1931"/>
                </a:lnTo>
                <a:lnTo>
                  <a:pt x="2166" y="1602"/>
                </a:lnTo>
                <a:lnTo>
                  <a:pt x="2649" y="1308"/>
                </a:lnTo>
                <a:lnTo>
                  <a:pt x="3160" y="1048"/>
                </a:lnTo>
                <a:lnTo>
                  <a:pt x="3696" y="820"/>
                </a:lnTo>
                <a:lnTo>
                  <a:pt x="4255" y="623"/>
                </a:lnTo>
                <a:lnTo>
                  <a:pt x="4835" y="457"/>
                </a:lnTo>
                <a:lnTo>
                  <a:pt x="5433" y="319"/>
                </a:lnTo>
                <a:lnTo>
                  <a:pt x="6047" y="207"/>
                </a:lnTo>
                <a:lnTo>
                  <a:pt x="6673" y="121"/>
                </a:lnTo>
                <a:lnTo>
                  <a:pt x="7311" y="59"/>
                </a:lnTo>
                <a:lnTo>
                  <a:pt x="7955" y="19"/>
                </a:lnTo>
                <a:lnTo>
                  <a:pt x="8605" y="0"/>
                </a:lnTo>
                <a:lnTo>
                  <a:pt x="9259" y="1"/>
                </a:lnTo>
                <a:lnTo>
                  <a:pt x="9911" y="20"/>
                </a:lnTo>
                <a:lnTo>
                  <a:pt x="10562" y="55"/>
                </a:lnTo>
                <a:lnTo>
                  <a:pt x="11209" y="107"/>
                </a:lnTo>
                <a:lnTo>
                  <a:pt x="11848" y="172"/>
                </a:lnTo>
                <a:lnTo>
                  <a:pt x="12477" y="250"/>
                </a:lnTo>
                <a:lnTo>
                  <a:pt x="13094" y="338"/>
                </a:lnTo>
                <a:lnTo>
                  <a:pt x="13695" y="435"/>
                </a:lnTo>
                <a:lnTo>
                  <a:pt x="14280" y="542"/>
                </a:lnTo>
                <a:lnTo>
                  <a:pt x="14845" y="655"/>
                </a:lnTo>
                <a:lnTo>
                  <a:pt x="15387" y="772"/>
                </a:lnTo>
                <a:lnTo>
                  <a:pt x="15904" y="894"/>
                </a:lnTo>
                <a:lnTo>
                  <a:pt x="16393" y="1019"/>
                </a:lnTo>
                <a:lnTo>
                  <a:pt x="16853" y="1144"/>
                </a:lnTo>
                <a:lnTo>
                  <a:pt x="17280" y="1268"/>
                </a:lnTo>
                <a:lnTo>
                  <a:pt x="17280" y="1980"/>
                </a:lnTo>
                <a:lnTo>
                  <a:pt x="17280" y="2678"/>
                </a:lnTo>
                <a:lnTo>
                  <a:pt x="17280" y="3364"/>
                </a:lnTo>
                <a:lnTo>
                  <a:pt x="17280" y="4043"/>
                </a:lnTo>
                <a:lnTo>
                  <a:pt x="17280" y="4712"/>
                </a:lnTo>
                <a:lnTo>
                  <a:pt x="17280" y="5377"/>
                </a:lnTo>
                <a:lnTo>
                  <a:pt x="17280" y="6038"/>
                </a:lnTo>
                <a:lnTo>
                  <a:pt x="17280" y="6696"/>
                </a:lnTo>
                <a:lnTo>
                  <a:pt x="17280" y="7355"/>
                </a:lnTo>
                <a:lnTo>
                  <a:pt x="17280" y="8015"/>
                </a:lnTo>
                <a:lnTo>
                  <a:pt x="17280" y="8680"/>
                </a:lnTo>
                <a:lnTo>
                  <a:pt x="17280" y="9350"/>
                </a:lnTo>
                <a:lnTo>
                  <a:pt x="17280" y="10027"/>
                </a:lnTo>
                <a:lnTo>
                  <a:pt x="17280" y="10714"/>
                </a:lnTo>
                <a:lnTo>
                  <a:pt x="17280" y="11413"/>
                </a:lnTo>
                <a:lnTo>
                  <a:pt x="17280" y="12123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43003"/>
            <a:ext cx="10363200" cy="646331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2"/>
            <a:ext cx="10363200" cy="46166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24603"/>
            <a:ext cx="2844800" cy="365125"/>
          </a:xfrm>
        </p:spPr>
        <p:txBody>
          <a:bodyPr/>
          <a:lstStyle/>
          <a:p>
            <a:fld id="{ECBD66BC-15C5-4325-8161-D42844D292C5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5" name="Freeform 9"/>
          <p:cNvSpPr>
            <a:spLocks/>
          </p:cNvSpPr>
          <p:nvPr/>
        </p:nvSpPr>
        <p:spPr bwMode="auto">
          <a:xfrm flipV="1">
            <a:off x="-33867" y="4889500"/>
            <a:ext cx="11785600" cy="32766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6" name="Freeform 8"/>
          <p:cNvSpPr>
            <a:spLocks/>
          </p:cNvSpPr>
          <p:nvPr/>
        </p:nvSpPr>
        <p:spPr bwMode="auto">
          <a:xfrm flipV="1">
            <a:off x="-33867" y="4786406"/>
            <a:ext cx="12192000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8" name="Freeform 5"/>
          <p:cNvSpPr>
            <a:spLocks/>
          </p:cNvSpPr>
          <p:nvPr/>
        </p:nvSpPr>
        <p:spPr bwMode="auto">
          <a:xfrm>
            <a:off x="2119" y="268288"/>
            <a:ext cx="12189884" cy="1760538"/>
          </a:xfrm>
          <a:custGeom>
            <a:avLst/>
            <a:gdLst/>
            <a:ahLst/>
            <a:cxnLst>
              <a:cxn ang="0">
                <a:pos x="16021" y="1568"/>
              </a:cxn>
              <a:cxn ang="0">
                <a:pos x="13697" y="1059"/>
              </a:cxn>
              <a:cxn ang="0">
                <a:pos x="11579" y="742"/>
              </a:cxn>
              <a:cxn ang="0">
                <a:pos x="9687" y="572"/>
              </a:cxn>
              <a:cxn ang="0">
                <a:pos x="7979" y="551"/>
              </a:cxn>
              <a:cxn ang="0">
                <a:pos x="6478" y="636"/>
              </a:cxn>
              <a:cxn ang="0">
                <a:pos x="5163" y="806"/>
              </a:cxn>
              <a:cxn ang="0">
                <a:pos x="4031" y="1059"/>
              </a:cxn>
              <a:cxn ang="0">
                <a:pos x="3044" y="1377"/>
              </a:cxn>
              <a:cxn ang="0">
                <a:pos x="2221" y="1716"/>
              </a:cxn>
              <a:cxn ang="0">
                <a:pos x="1543" y="2055"/>
              </a:cxn>
              <a:cxn ang="0">
                <a:pos x="987" y="2415"/>
              </a:cxn>
              <a:cxn ang="0">
                <a:pos x="576" y="2733"/>
              </a:cxn>
              <a:cxn ang="0">
                <a:pos x="288" y="2987"/>
              </a:cxn>
              <a:cxn ang="0">
                <a:pos x="82" y="3199"/>
              </a:cxn>
              <a:cxn ang="0">
                <a:pos x="0" y="3305"/>
              </a:cxn>
              <a:cxn ang="0">
                <a:pos x="0" y="3305"/>
              </a:cxn>
              <a:cxn ang="0">
                <a:pos x="82" y="3178"/>
              </a:cxn>
              <a:cxn ang="0">
                <a:pos x="267" y="2945"/>
              </a:cxn>
              <a:cxn ang="0">
                <a:pos x="535" y="2648"/>
              </a:cxn>
              <a:cxn ang="0">
                <a:pos x="946" y="2289"/>
              </a:cxn>
              <a:cxn ang="0">
                <a:pos x="1460" y="1886"/>
              </a:cxn>
              <a:cxn ang="0">
                <a:pos x="2118" y="1483"/>
              </a:cxn>
              <a:cxn ang="0">
                <a:pos x="2921" y="1081"/>
              </a:cxn>
              <a:cxn ang="0">
                <a:pos x="3887" y="720"/>
              </a:cxn>
              <a:cxn ang="0">
                <a:pos x="5018" y="403"/>
              </a:cxn>
              <a:cxn ang="0">
                <a:pos x="6335" y="170"/>
              </a:cxn>
              <a:cxn ang="0">
                <a:pos x="7836" y="22"/>
              </a:cxn>
              <a:cxn ang="0">
                <a:pos x="9543" y="22"/>
              </a:cxn>
              <a:cxn ang="0">
                <a:pos x="11476" y="149"/>
              </a:cxn>
              <a:cxn ang="0">
                <a:pos x="13615" y="424"/>
              </a:cxn>
              <a:cxn ang="0">
                <a:pos x="15980" y="911"/>
              </a:cxn>
              <a:cxn ang="0">
                <a:pos x="17276" y="1251"/>
              </a:cxn>
              <a:cxn ang="0">
                <a:pos x="17276" y="1356"/>
              </a:cxn>
              <a:cxn ang="0">
                <a:pos x="17276" y="1547"/>
              </a:cxn>
              <a:cxn ang="0">
                <a:pos x="17276" y="1886"/>
              </a:cxn>
            </a:cxnLst>
            <a:rect l="0" t="0" r="r" b="b"/>
            <a:pathLst>
              <a:path w="17276" h="3326">
                <a:moveTo>
                  <a:pt x="17276" y="1886"/>
                </a:moveTo>
                <a:lnTo>
                  <a:pt x="16021" y="1568"/>
                </a:lnTo>
                <a:lnTo>
                  <a:pt x="14829" y="1293"/>
                </a:lnTo>
                <a:lnTo>
                  <a:pt x="13697" y="1059"/>
                </a:lnTo>
                <a:lnTo>
                  <a:pt x="12607" y="890"/>
                </a:lnTo>
                <a:lnTo>
                  <a:pt x="11579" y="742"/>
                </a:lnTo>
                <a:lnTo>
                  <a:pt x="10612" y="636"/>
                </a:lnTo>
                <a:lnTo>
                  <a:pt x="9687" y="572"/>
                </a:lnTo>
                <a:lnTo>
                  <a:pt x="8802" y="551"/>
                </a:lnTo>
                <a:lnTo>
                  <a:pt x="7979" y="551"/>
                </a:lnTo>
                <a:lnTo>
                  <a:pt x="7219" y="572"/>
                </a:lnTo>
                <a:lnTo>
                  <a:pt x="6478" y="636"/>
                </a:lnTo>
                <a:lnTo>
                  <a:pt x="5800" y="700"/>
                </a:lnTo>
                <a:lnTo>
                  <a:pt x="5163" y="806"/>
                </a:lnTo>
                <a:lnTo>
                  <a:pt x="4565" y="932"/>
                </a:lnTo>
                <a:lnTo>
                  <a:pt x="4031" y="1059"/>
                </a:lnTo>
                <a:lnTo>
                  <a:pt x="3517" y="1207"/>
                </a:lnTo>
                <a:lnTo>
                  <a:pt x="3044" y="1377"/>
                </a:lnTo>
                <a:lnTo>
                  <a:pt x="2612" y="1526"/>
                </a:lnTo>
                <a:lnTo>
                  <a:pt x="2221" y="1716"/>
                </a:lnTo>
                <a:lnTo>
                  <a:pt x="1851" y="1886"/>
                </a:lnTo>
                <a:lnTo>
                  <a:pt x="1543" y="2055"/>
                </a:lnTo>
                <a:lnTo>
                  <a:pt x="1254" y="2246"/>
                </a:lnTo>
                <a:lnTo>
                  <a:pt x="987" y="2415"/>
                </a:lnTo>
                <a:lnTo>
                  <a:pt x="781" y="2564"/>
                </a:lnTo>
                <a:lnTo>
                  <a:pt x="576" y="2733"/>
                </a:lnTo>
                <a:lnTo>
                  <a:pt x="412" y="2860"/>
                </a:lnTo>
                <a:lnTo>
                  <a:pt x="288" y="2987"/>
                </a:lnTo>
                <a:lnTo>
                  <a:pt x="164" y="3093"/>
                </a:lnTo>
                <a:lnTo>
                  <a:pt x="82" y="3199"/>
                </a:lnTo>
                <a:lnTo>
                  <a:pt x="41" y="3263"/>
                </a:lnTo>
                <a:lnTo>
                  <a:pt x="0" y="3305"/>
                </a:lnTo>
                <a:lnTo>
                  <a:pt x="0" y="3326"/>
                </a:lnTo>
                <a:lnTo>
                  <a:pt x="0" y="3305"/>
                </a:lnTo>
                <a:lnTo>
                  <a:pt x="21" y="3263"/>
                </a:lnTo>
                <a:lnTo>
                  <a:pt x="82" y="3178"/>
                </a:lnTo>
                <a:lnTo>
                  <a:pt x="164" y="3073"/>
                </a:lnTo>
                <a:lnTo>
                  <a:pt x="267" y="2945"/>
                </a:lnTo>
                <a:lnTo>
                  <a:pt x="390" y="2818"/>
                </a:lnTo>
                <a:lnTo>
                  <a:pt x="535" y="2648"/>
                </a:lnTo>
                <a:lnTo>
                  <a:pt x="720" y="2479"/>
                </a:lnTo>
                <a:lnTo>
                  <a:pt x="946" y="2289"/>
                </a:lnTo>
                <a:lnTo>
                  <a:pt x="1172" y="2097"/>
                </a:lnTo>
                <a:lnTo>
                  <a:pt x="1460" y="1886"/>
                </a:lnTo>
                <a:lnTo>
                  <a:pt x="1768" y="1696"/>
                </a:lnTo>
                <a:lnTo>
                  <a:pt x="2118" y="1483"/>
                </a:lnTo>
                <a:lnTo>
                  <a:pt x="2509" y="1271"/>
                </a:lnTo>
                <a:lnTo>
                  <a:pt x="2921" y="1081"/>
                </a:lnTo>
                <a:lnTo>
                  <a:pt x="3394" y="890"/>
                </a:lnTo>
                <a:lnTo>
                  <a:pt x="3887" y="720"/>
                </a:lnTo>
                <a:lnTo>
                  <a:pt x="4442" y="551"/>
                </a:lnTo>
                <a:lnTo>
                  <a:pt x="5018" y="403"/>
                </a:lnTo>
                <a:lnTo>
                  <a:pt x="5656" y="275"/>
                </a:lnTo>
                <a:lnTo>
                  <a:pt x="6335" y="170"/>
                </a:lnTo>
                <a:lnTo>
                  <a:pt x="7075" y="85"/>
                </a:lnTo>
                <a:lnTo>
                  <a:pt x="7836" y="22"/>
                </a:lnTo>
                <a:lnTo>
                  <a:pt x="8679" y="0"/>
                </a:lnTo>
                <a:lnTo>
                  <a:pt x="9543" y="22"/>
                </a:lnTo>
                <a:lnTo>
                  <a:pt x="10489" y="64"/>
                </a:lnTo>
                <a:lnTo>
                  <a:pt x="11476" y="149"/>
                </a:lnTo>
                <a:lnTo>
                  <a:pt x="12505" y="255"/>
                </a:lnTo>
                <a:lnTo>
                  <a:pt x="13615" y="424"/>
                </a:lnTo>
                <a:lnTo>
                  <a:pt x="14767" y="657"/>
                </a:lnTo>
                <a:lnTo>
                  <a:pt x="15980" y="911"/>
                </a:lnTo>
                <a:lnTo>
                  <a:pt x="17276" y="1229"/>
                </a:lnTo>
                <a:lnTo>
                  <a:pt x="17276" y="1251"/>
                </a:lnTo>
                <a:lnTo>
                  <a:pt x="17276" y="1293"/>
                </a:lnTo>
                <a:lnTo>
                  <a:pt x="17276" y="1356"/>
                </a:lnTo>
                <a:lnTo>
                  <a:pt x="17276" y="1441"/>
                </a:lnTo>
                <a:lnTo>
                  <a:pt x="17276" y="1547"/>
                </a:lnTo>
                <a:lnTo>
                  <a:pt x="17276" y="1696"/>
                </a:lnTo>
                <a:lnTo>
                  <a:pt x="17276" y="18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9" name="Freeform 6"/>
          <p:cNvSpPr>
            <a:spLocks/>
          </p:cNvSpPr>
          <p:nvPr/>
        </p:nvSpPr>
        <p:spPr bwMode="auto">
          <a:xfrm>
            <a:off x="698502" y="190500"/>
            <a:ext cx="11493500" cy="1658938"/>
          </a:xfrm>
          <a:custGeom>
            <a:avLst/>
            <a:gdLst/>
            <a:ahLst/>
            <a:cxnLst>
              <a:cxn ang="0">
                <a:pos x="15096" y="1483"/>
              </a:cxn>
              <a:cxn ang="0">
                <a:pos x="12916" y="1017"/>
              </a:cxn>
              <a:cxn ang="0">
                <a:pos x="10921" y="699"/>
              </a:cxn>
              <a:cxn ang="0">
                <a:pos x="9132" y="551"/>
              </a:cxn>
              <a:cxn ang="0">
                <a:pos x="7528" y="509"/>
              </a:cxn>
              <a:cxn ang="0">
                <a:pos x="6109" y="593"/>
              </a:cxn>
              <a:cxn ang="0">
                <a:pos x="4874" y="762"/>
              </a:cxn>
              <a:cxn ang="0">
                <a:pos x="3785" y="996"/>
              </a:cxn>
              <a:cxn ang="0">
                <a:pos x="2859" y="1293"/>
              </a:cxn>
              <a:cxn ang="0">
                <a:pos x="2098" y="1610"/>
              </a:cxn>
              <a:cxn ang="0">
                <a:pos x="1440" y="1949"/>
              </a:cxn>
              <a:cxn ang="0">
                <a:pos x="947" y="2267"/>
              </a:cxn>
              <a:cxn ang="0">
                <a:pos x="556" y="2563"/>
              </a:cxn>
              <a:cxn ang="0">
                <a:pos x="267" y="2818"/>
              </a:cxn>
              <a:cxn ang="0">
                <a:pos x="83" y="3008"/>
              </a:cxn>
              <a:cxn ang="0">
                <a:pos x="0" y="3114"/>
              </a:cxn>
              <a:cxn ang="0">
                <a:pos x="0" y="3114"/>
              </a:cxn>
              <a:cxn ang="0">
                <a:pos x="83" y="2987"/>
              </a:cxn>
              <a:cxn ang="0">
                <a:pos x="247" y="2776"/>
              </a:cxn>
              <a:cxn ang="0">
                <a:pos x="515" y="2500"/>
              </a:cxn>
              <a:cxn ang="0">
                <a:pos x="885" y="2161"/>
              </a:cxn>
              <a:cxn ang="0">
                <a:pos x="1379" y="1780"/>
              </a:cxn>
              <a:cxn ang="0">
                <a:pos x="1995" y="1399"/>
              </a:cxn>
              <a:cxn ang="0">
                <a:pos x="2757" y="1017"/>
              </a:cxn>
              <a:cxn ang="0">
                <a:pos x="3661" y="678"/>
              </a:cxn>
              <a:cxn ang="0">
                <a:pos x="4731" y="381"/>
              </a:cxn>
              <a:cxn ang="0">
                <a:pos x="5985" y="170"/>
              </a:cxn>
              <a:cxn ang="0">
                <a:pos x="7404" y="42"/>
              </a:cxn>
              <a:cxn ang="0">
                <a:pos x="9009" y="22"/>
              </a:cxn>
              <a:cxn ang="0">
                <a:pos x="10818" y="127"/>
              </a:cxn>
              <a:cxn ang="0">
                <a:pos x="12834" y="403"/>
              </a:cxn>
              <a:cxn ang="0">
                <a:pos x="15075" y="868"/>
              </a:cxn>
              <a:cxn ang="0">
                <a:pos x="16289" y="1186"/>
              </a:cxn>
              <a:cxn ang="0">
                <a:pos x="16289" y="1271"/>
              </a:cxn>
              <a:cxn ang="0">
                <a:pos x="16289" y="1461"/>
              </a:cxn>
              <a:cxn ang="0">
                <a:pos x="16289" y="1780"/>
              </a:cxn>
            </a:cxnLst>
            <a:rect l="0" t="0" r="r" b="b"/>
            <a:pathLst>
              <a:path w="16289" h="3135">
                <a:moveTo>
                  <a:pt x="16289" y="1780"/>
                </a:moveTo>
                <a:lnTo>
                  <a:pt x="15096" y="1483"/>
                </a:lnTo>
                <a:lnTo>
                  <a:pt x="13985" y="1229"/>
                </a:lnTo>
                <a:lnTo>
                  <a:pt x="12916" y="1017"/>
                </a:lnTo>
                <a:lnTo>
                  <a:pt x="11888" y="826"/>
                </a:lnTo>
                <a:lnTo>
                  <a:pt x="10921" y="699"/>
                </a:lnTo>
                <a:lnTo>
                  <a:pt x="9996" y="615"/>
                </a:lnTo>
                <a:lnTo>
                  <a:pt x="9132" y="551"/>
                </a:lnTo>
                <a:lnTo>
                  <a:pt x="8309" y="509"/>
                </a:lnTo>
                <a:lnTo>
                  <a:pt x="7528" y="509"/>
                </a:lnTo>
                <a:lnTo>
                  <a:pt x="6808" y="551"/>
                </a:lnTo>
                <a:lnTo>
                  <a:pt x="6109" y="593"/>
                </a:lnTo>
                <a:lnTo>
                  <a:pt x="5471" y="678"/>
                </a:lnTo>
                <a:lnTo>
                  <a:pt x="4874" y="762"/>
                </a:lnTo>
                <a:lnTo>
                  <a:pt x="4319" y="868"/>
                </a:lnTo>
                <a:lnTo>
                  <a:pt x="3785" y="996"/>
                </a:lnTo>
                <a:lnTo>
                  <a:pt x="3312" y="1144"/>
                </a:lnTo>
                <a:lnTo>
                  <a:pt x="2859" y="1293"/>
                </a:lnTo>
                <a:lnTo>
                  <a:pt x="2468" y="1441"/>
                </a:lnTo>
                <a:lnTo>
                  <a:pt x="2098" y="1610"/>
                </a:lnTo>
                <a:lnTo>
                  <a:pt x="1748" y="1780"/>
                </a:lnTo>
                <a:lnTo>
                  <a:pt x="1440" y="1949"/>
                </a:lnTo>
                <a:lnTo>
                  <a:pt x="1172" y="2119"/>
                </a:lnTo>
                <a:lnTo>
                  <a:pt x="947" y="2267"/>
                </a:lnTo>
                <a:lnTo>
                  <a:pt x="720" y="2415"/>
                </a:lnTo>
                <a:lnTo>
                  <a:pt x="556" y="2563"/>
                </a:lnTo>
                <a:lnTo>
                  <a:pt x="391" y="2712"/>
                </a:lnTo>
                <a:lnTo>
                  <a:pt x="267" y="2818"/>
                </a:lnTo>
                <a:lnTo>
                  <a:pt x="165" y="2924"/>
                </a:lnTo>
                <a:lnTo>
                  <a:pt x="83" y="3008"/>
                </a:lnTo>
                <a:lnTo>
                  <a:pt x="41" y="3072"/>
                </a:lnTo>
                <a:lnTo>
                  <a:pt x="0" y="3114"/>
                </a:lnTo>
                <a:lnTo>
                  <a:pt x="0" y="3135"/>
                </a:lnTo>
                <a:lnTo>
                  <a:pt x="0" y="3114"/>
                </a:lnTo>
                <a:lnTo>
                  <a:pt x="21" y="3072"/>
                </a:lnTo>
                <a:lnTo>
                  <a:pt x="83" y="2987"/>
                </a:lnTo>
                <a:lnTo>
                  <a:pt x="144" y="2902"/>
                </a:lnTo>
                <a:lnTo>
                  <a:pt x="247" y="2776"/>
                </a:lnTo>
                <a:lnTo>
                  <a:pt x="370" y="2648"/>
                </a:lnTo>
                <a:lnTo>
                  <a:pt x="515" y="2500"/>
                </a:lnTo>
                <a:lnTo>
                  <a:pt x="679" y="2331"/>
                </a:lnTo>
                <a:lnTo>
                  <a:pt x="885" y="2161"/>
                </a:lnTo>
                <a:lnTo>
                  <a:pt x="1111" y="1970"/>
                </a:lnTo>
                <a:lnTo>
                  <a:pt x="1379" y="1780"/>
                </a:lnTo>
                <a:lnTo>
                  <a:pt x="1666" y="1589"/>
                </a:lnTo>
                <a:lnTo>
                  <a:pt x="1995" y="1399"/>
                </a:lnTo>
                <a:lnTo>
                  <a:pt x="2366" y="1207"/>
                </a:lnTo>
                <a:lnTo>
                  <a:pt x="2757" y="1017"/>
                </a:lnTo>
                <a:lnTo>
                  <a:pt x="3188" y="848"/>
                </a:lnTo>
                <a:lnTo>
                  <a:pt x="3661" y="678"/>
                </a:lnTo>
                <a:lnTo>
                  <a:pt x="4176" y="529"/>
                </a:lnTo>
                <a:lnTo>
                  <a:pt x="4731" y="381"/>
                </a:lnTo>
                <a:lnTo>
                  <a:pt x="5327" y="254"/>
                </a:lnTo>
                <a:lnTo>
                  <a:pt x="5985" y="170"/>
                </a:lnTo>
                <a:lnTo>
                  <a:pt x="6664" y="84"/>
                </a:lnTo>
                <a:lnTo>
                  <a:pt x="7404" y="42"/>
                </a:lnTo>
                <a:lnTo>
                  <a:pt x="8165" y="0"/>
                </a:lnTo>
                <a:lnTo>
                  <a:pt x="9009" y="22"/>
                </a:lnTo>
                <a:lnTo>
                  <a:pt x="9893" y="64"/>
                </a:lnTo>
                <a:lnTo>
                  <a:pt x="10818" y="127"/>
                </a:lnTo>
                <a:lnTo>
                  <a:pt x="11806" y="254"/>
                </a:lnTo>
                <a:lnTo>
                  <a:pt x="12834" y="403"/>
                </a:lnTo>
                <a:lnTo>
                  <a:pt x="13924" y="615"/>
                </a:lnTo>
                <a:lnTo>
                  <a:pt x="15075" y="868"/>
                </a:lnTo>
                <a:lnTo>
                  <a:pt x="16289" y="1165"/>
                </a:lnTo>
                <a:lnTo>
                  <a:pt x="16289" y="1186"/>
                </a:lnTo>
                <a:lnTo>
                  <a:pt x="16289" y="1229"/>
                </a:lnTo>
                <a:lnTo>
                  <a:pt x="16289" y="1271"/>
                </a:lnTo>
                <a:lnTo>
                  <a:pt x="16289" y="1355"/>
                </a:lnTo>
                <a:lnTo>
                  <a:pt x="16289" y="1461"/>
                </a:lnTo>
                <a:lnTo>
                  <a:pt x="16289" y="1610"/>
                </a:lnTo>
                <a:lnTo>
                  <a:pt x="16289" y="178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8661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F46E-DF45-4E2B-9320-BE8598C0B948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1189568" y="169862"/>
            <a:ext cx="11002435" cy="1679671"/>
          </a:xfrm>
          <a:custGeom>
            <a:avLst/>
            <a:gdLst/>
            <a:ahLst/>
            <a:cxnLst>
              <a:cxn ang="0">
                <a:pos x="16021" y="1568"/>
              </a:cxn>
              <a:cxn ang="0">
                <a:pos x="13697" y="1059"/>
              </a:cxn>
              <a:cxn ang="0">
                <a:pos x="11579" y="742"/>
              </a:cxn>
              <a:cxn ang="0">
                <a:pos x="9687" y="572"/>
              </a:cxn>
              <a:cxn ang="0">
                <a:pos x="7979" y="551"/>
              </a:cxn>
              <a:cxn ang="0">
                <a:pos x="6478" y="636"/>
              </a:cxn>
              <a:cxn ang="0">
                <a:pos x="5163" y="806"/>
              </a:cxn>
              <a:cxn ang="0">
                <a:pos x="4031" y="1059"/>
              </a:cxn>
              <a:cxn ang="0">
                <a:pos x="3044" y="1377"/>
              </a:cxn>
              <a:cxn ang="0">
                <a:pos x="2221" y="1716"/>
              </a:cxn>
              <a:cxn ang="0">
                <a:pos x="1543" y="2055"/>
              </a:cxn>
              <a:cxn ang="0">
                <a:pos x="987" y="2415"/>
              </a:cxn>
              <a:cxn ang="0">
                <a:pos x="576" y="2733"/>
              </a:cxn>
              <a:cxn ang="0">
                <a:pos x="288" y="2987"/>
              </a:cxn>
              <a:cxn ang="0">
                <a:pos x="82" y="3199"/>
              </a:cxn>
              <a:cxn ang="0">
                <a:pos x="0" y="3305"/>
              </a:cxn>
              <a:cxn ang="0">
                <a:pos x="0" y="3305"/>
              </a:cxn>
              <a:cxn ang="0">
                <a:pos x="82" y="3178"/>
              </a:cxn>
              <a:cxn ang="0">
                <a:pos x="267" y="2945"/>
              </a:cxn>
              <a:cxn ang="0">
                <a:pos x="535" y="2648"/>
              </a:cxn>
              <a:cxn ang="0">
                <a:pos x="946" y="2289"/>
              </a:cxn>
              <a:cxn ang="0">
                <a:pos x="1460" y="1886"/>
              </a:cxn>
              <a:cxn ang="0">
                <a:pos x="2118" y="1483"/>
              </a:cxn>
              <a:cxn ang="0">
                <a:pos x="2921" y="1081"/>
              </a:cxn>
              <a:cxn ang="0">
                <a:pos x="3887" y="720"/>
              </a:cxn>
              <a:cxn ang="0">
                <a:pos x="5018" y="403"/>
              </a:cxn>
              <a:cxn ang="0">
                <a:pos x="6335" y="170"/>
              </a:cxn>
              <a:cxn ang="0">
                <a:pos x="7836" y="22"/>
              </a:cxn>
              <a:cxn ang="0">
                <a:pos x="9543" y="22"/>
              </a:cxn>
              <a:cxn ang="0">
                <a:pos x="11476" y="149"/>
              </a:cxn>
              <a:cxn ang="0">
                <a:pos x="13615" y="424"/>
              </a:cxn>
              <a:cxn ang="0">
                <a:pos x="15980" y="911"/>
              </a:cxn>
              <a:cxn ang="0">
                <a:pos x="17276" y="1251"/>
              </a:cxn>
              <a:cxn ang="0">
                <a:pos x="17276" y="1356"/>
              </a:cxn>
              <a:cxn ang="0">
                <a:pos x="17276" y="1547"/>
              </a:cxn>
              <a:cxn ang="0">
                <a:pos x="17276" y="1886"/>
              </a:cxn>
            </a:cxnLst>
            <a:rect l="0" t="0" r="r" b="b"/>
            <a:pathLst>
              <a:path w="17276" h="3326">
                <a:moveTo>
                  <a:pt x="17276" y="1886"/>
                </a:moveTo>
                <a:lnTo>
                  <a:pt x="16021" y="1568"/>
                </a:lnTo>
                <a:lnTo>
                  <a:pt x="14829" y="1293"/>
                </a:lnTo>
                <a:lnTo>
                  <a:pt x="13697" y="1059"/>
                </a:lnTo>
                <a:lnTo>
                  <a:pt x="12607" y="890"/>
                </a:lnTo>
                <a:lnTo>
                  <a:pt x="11579" y="742"/>
                </a:lnTo>
                <a:lnTo>
                  <a:pt x="10612" y="636"/>
                </a:lnTo>
                <a:lnTo>
                  <a:pt x="9687" y="572"/>
                </a:lnTo>
                <a:lnTo>
                  <a:pt x="8802" y="551"/>
                </a:lnTo>
                <a:lnTo>
                  <a:pt x="7979" y="551"/>
                </a:lnTo>
                <a:lnTo>
                  <a:pt x="7219" y="572"/>
                </a:lnTo>
                <a:lnTo>
                  <a:pt x="6478" y="636"/>
                </a:lnTo>
                <a:lnTo>
                  <a:pt x="5800" y="700"/>
                </a:lnTo>
                <a:lnTo>
                  <a:pt x="5163" y="806"/>
                </a:lnTo>
                <a:lnTo>
                  <a:pt x="4565" y="932"/>
                </a:lnTo>
                <a:lnTo>
                  <a:pt x="4031" y="1059"/>
                </a:lnTo>
                <a:lnTo>
                  <a:pt x="3517" y="1207"/>
                </a:lnTo>
                <a:lnTo>
                  <a:pt x="3044" y="1377"/>
                </a:lnTo>
                <a:lnTo>
                  <a:pt x="2612" y="1526"/>
                </a:lnTo>
                <a:lnTo>
                  <a:pt x="2221" y="1716"/>
                </a:lnTo>
                <a:lnTo>
                  <a:pt x="1851" y="1886"/>
                </a:lnTo>
                <a:lnTo>
                  <a:pt x="1543" y="2055"/>
                </a:lnTo>
                <a:lnTo>
                  <a:pt x="1254" y="2246"/>
                </a:lnTo>
                <a:lnTo>
                  <a:pt x="987" y="2415"/>
                </a:lnTo>
                <a:lnTo>
                  <a:pt x="781" y="2564"/>
                </a:lnTo>
                <a:lnTo>
                  <a:pt x="576" y="2733"/>
                </a:lnTo>
                <a:lnTo>
                  <a:pt x="412" y="2860"/>
                </a:lnTo>
                <a:lnTo>
                  <a:pt x="288" y="2987"/>
                </a:lnTo>
                <a:lnTo>
                  <a:pt x="164" y="3093"/>
                </a:lnTo>
                <a:lnTo>
                  <a:pt x="82" y="3199"/>
                </a:lnTo>
                <a:lnTo>
                  <a:pt x="41" y="3263"/>
                </a:lnTo>
                <a:lnTo>
                  <a:pt x="0" y="3305"/>
                </a:lnTo>
                <a:lnTo>
                  <a:pt x="0" y="3326"/>
                </a:lnTo>
                <a:lnTo>
                  <a:pt x="0" y="3305"/>
                </a:lnTo>
                <a:lnTo>
                  <a:pt x="21" y="3263"/>
                </a:lnTo>
                <a:lnTo>
                  <a:pt x="82" y="3178"/>
                </a:lnTo>
                <a:lnTo>
                  <a:pt x="164" y="3073"/>
                </a:lnTo>
                <a:lnTo>
                  <a:pt x="267" y="2945"/>
                </a:lnTo>
                <a:lnTo>
                  <a:pt x="390" y="2818"/>
                </a:lnTo>
                <a:lnTo>
                  <a:pt x="535" y="2648"/>
                </a:lnTo>
                <a:lnTo>
                  <a:pt x="720" y="2479"/>
                </a:lnTo>
                <a:lnTo>
                  <a:pt x="946" y="2289"/>
                </a:lnTo>
                <a:lnTo>
                  <a:pt x="1172" y="2097"/>
                </a:lnTo>
                <a:lnTo>
                  <a:pt x="1460" y="1886"/>
                </a:lnTo>
                <a:lnTo>
                  <a:pt x="1768" y="1696"/>
                </a:lnTo>
                <a:lnTo>
                  <a:pt x="2118" y="1483"/>
                </a:lnTo>
                <a:lnTo>
                  <a:pt x="2509" y="1271"/>
                </a:lnTo>
                <a:lnTo>
                  <a:pt x="2921" y="1081"/>
                </a:lnTo>
                <a:lnTo>
                  <a:pt x="3394" y="890"/>
                </a:lnTo>
                <a:lnTo>
                  <a:pt x="3887" y="720"/>
                </a:lnTo>
                <a:lnTo>
                  <a:pt x="4442" y="551"/>
                </a:lnTo>
                <a:lnTo>
                  <a:pt x="5018" y="403"/>
                </a:lnTo>
                <a:lnTo>
                  <a:pt x="5656" y="275"/>
                </a:lnTo>
                <a:lnTo>
                  <a:pt x="6335" y="170"/>
                </a:lnTo>
                <a:lnTo>
                  <a:pt x="7075" y="85"/>
                </a:lnTo>
                <a:lnTo>
                  <a:pt x="7836" y="22"/>
                </a:lnTo>
                <a:lnTo>
                  <a:pt x="8679" y="0"/>
                </a:lnTo>
                <a:lnTo>
                  <a:pt x="9543" y="22"/>
                </a:lnTo>
                <a:lnTo>
                  <a:pt x="10489" y="64"/>
                </a:lnTo>
                <a:lnTo>
                  <a:pt x="11476" y="149"/>
                </a:lnTo>
                <a:lnTo>
                  <a:pt x="12505" y="255"/>
                </a:lnTo>
                <a:lnTo>
                  <a:pt x="13615" y="424"/>
                </a:lnTo>
                <a:lnTo>
                  <a:pt x="14767" y="657"/>
                </a:lnTo>
                <a:lnTo>
                  <a:pt x="15980" y="911"/>
                </a:lnTo>
                <a:lnTo>
                  <a:pt x="17276" y="1229"/>
                </a:lnTo>
                <a:lnTo>
                  <a:pt x="17276" y="1251"/>
                </a:lnTo>
                <a:lnTo>
                  <a:pt x="17276" y="1293"/>
                </a:lnTo>
                <a:lnTo>
                  <a:pt x="17276" y="1356"/>
                </a:lnTo>
                <a:lnTo>
                  <a:pt x="17276" y="1441"/>
                </a:lnTo>
                <a:lnTo>
                  <a:pt x="17276" y="1547"/>
                </a:lnTo>
                <a:lnTo>
                  <a:pt x="17276" y="1696"/>
                </a:lnTo>
                <a:lnTo>
                  <a:pt x="17276" y="18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711200" y="322262"/>
            <a:ext cx="11480800" cy="1582738"/>
          </a:xfrm>
          <a:custGeom>
            <a:avLst/>
            <a:gdLst/>
            <a:ahLst/>
            <a:cxnLst>
              <a:cxn ang="0">
                <a:pos x="15096" y="1483"/>
              </a:cxn>
              <a:cxn ang="0">
                <a:pos x="12916" y="1017"/>
              </a:cxn>
              <a:cxn ang="0">
                <a:pos x="10921" y="699"/>
              </a:cxn>
              <a:cxn ang="0">
                <a:pos x="9132" y="551"/>
              </a:cxn>
              <a:cxn ang="0">
                <a:pos x="7528" y="509"/>
              </a:cxn>
              <a:cxn ang="0">
                <a:pos x="6109" y="593"/>
              </a:cxn>
              <a:cxn ang="0">
                <a:pos x="4874" y="762"/>
              </a:cxn>
              <a:cxn ang="0">
                <a:pos x="3785" y="996"/>
              </a:cxn>
              <a:cxn ang="0">
                <a:pos x="2859" y="1293"/>
              </a:cxn>
              <a:cxn ang="0">
                <a:pos x="2098" y="1610"/>
              </a:cxn>
              <a:cxn ang="0">
                <a:pos x="1440" y="1949"/>
              </a:cxn>
              <a:cxn ang="0">
                <a:pos x="947" y="2267"/>
              </a:cxn>
              <a:cxn ang="0">
                <a:pos x="556" y="2563"/>
              </a:cxn>
              <a:cxn ang="0">
                <a:pos x="267" y="2818"/>
              </a:cxn>
              <a:cxn ang="0">
                <a:pos x="83" y="3008"/>
              </a:cxn>
              <a:cxn ang="0">
                <a:pos x="0" y="3114"/>
              </a:cxn>
              <a:cxn ang="0">
                <a:pos x="0" y="3114"/>
              </a:cxn>
              <a:cxn ang="0">
                <a:pos x="83" y="2987"/>
              </a:cxn>
              <a:cxn ang="0">
                <a:pos x="247" y="2776"/>
              </a:cxn>
              <a:cxn ang="0">
                <a:pos x="515" y="2500"/>
              </a:cxn>
              <a:cxn ang="0">
                <a:pos x="885" y="2161"/>
              </a:cxn>
              <a:cxn ang="0">
                <a:pos x="1379" y="1780"/>
              </a:cxn>
              <a:cxn ang="0">
                <a:pos x="1995" y="1399"/>
              </a:cxn>
              <a:cxn ang="0">
                <a:pos x="2757" y="1017"/>
              </a:cxn>
              <a:cxn ang="0">
                <a:pos x="3661" y="678"/>
              </a:cxn>
              <a:cxn ang="0">
                <a:pos x="4731" y="381"/>
              </a:cxn>
              <a:cxn ang="0">
                <a:pos x="5985" y="170"/>
              </a:cxn>
              <a:cxn ang="0">
                <a:pos x="7404" y="42"/>
              </a:cxn>
              <a:cxn ang="0">
                <a:pos x="9009" y="22"/>
              </a:cxn>
              <a:cxn ang="0">
                <a:pos x="10818" y="127"/>
              </a:cxn>
              <a:cxn ang="0">
                <a:pos x="12834" y="403"/>
              </a:cxn>
              <a:cxn ang="0">
                <a:pos x="15075" y="868"/>
              </a:cxn>
              <a:cxn ang="0">
                <a:pos x="16289" y="1186"/>
              </a:cxn>
              <a:cxn ang="0">
                <a:pos x="16289" y="1271"/>
              </a:cxn>
              <a:cxn ang="0">
                <a:pos x="16289" y="1461"/>
              </a:cxn>
              <a:cxn ang="0">
                <a:pos x="16289" y="1780"/>
              </a:cxn>
            </a:cxnLst>
            <a:rect l="0" t="0" r="r" b="b"/>
            <a:pathLst>
              <a:path w="16289" h="3135">
                <a:moveTo>
                  <a:pt x="16289" y="1780"/>
                </a:moveTo>
                <a:lnTo>
                  <a:pt x="15096" y="1483"/>
                </a:lnTo>
                <a:lnTo>
                  <a:pt x="13985" y="1229"/>
                </a:lnTo>
                <a:lnTo>
                  <a:pt x="12916" y="1017"/>
                </a:lnTo>
                <a:lnTo>
                  <a:pt x="11888" y="826"/>
                </a:lnTo>
                <a:lnTo>
                  <a:pt x="10921" y="699"/>
                </a:lnTo>
                <a:lnTo>
                  <a:pt x="9996" y="615"/>
                </a:lnTo>
                <a:lnTo>
                  <a:pt x="9132" y="551"/>
                </a:lnTo>
                <a:lnTo>
                  <a:pt x="8309" y="509"/>
                </a:lnTo>
                <a:lnTo>
                  <a:pt x="7528" y="509"/>
                </a:lnTo>
                <a:lnTo>
                  <a:pt x="6808" y="551"/>
                </a:lnTo>
                <a:lnTo>
                  <a:pt x="6109" y="593"/>
                </a:lnTo>
                <a:lnTo>
                  <a:pt x="5471" y="678"/>
                </a:lnTo>
                <a:lnTo>
                  <a:pt x="4874" y="762"/>
                </a:lnTo>
                <a:lnTo>
                  <a:pt x="4319" y="868"/>
                </a:lnTo>
                <a:lnTo>
                  <a:pt x="3785" y="996"/>
                </a:lnTo>
                <a:lnTo>
                  <a:pt x="3312" y="1144"/>
                </a:lnTo>
                <a:lnTo>
                  <a:pt x="2859" y="1293"/>
                </a:lnTo>
                <a:lnTo>
                  <a:pt x="2468" y="1441"/>
                </a:lnTo>
                <a:lnTo>
                  <a:pt x="2098" y="1610"/>
                </a:lnTo>
                <a:lnTo>
                  <a:pt x="1748" y="1780"/>
                </a:lnTo>
                <a:lnTo>
                  <a:pt x="1440" y="1949"/>
                </a:lnTo>
                <a:lnTo>
                  <a:pt x="1172" y="2119"/>
                </a:lnTo>
                <a:lnTo>
                  <a:pt x="947" y="2267"/>
                </a:lnTo>
                <a:lnTo>
                  <a:pt x="720" y="2415"/>
                </a:lnTo>
                <a:lnTo>
                  <a:pt x="556" y="2563"/>
                </a:lnTo>
                <a:lnTo>
                  <a:pt x="391" y="2712"/>
                </a:lnTo>
                <a:lnTo>
                  <a:pt x="267" y="2818"/>
                </a:lnTo>
                <a:lnTo>
                  <a:pt x="165" y="2924"/>
                </a:lnTo>
                <a:lnTo>
                  <a:pt x="83" y="3008"/>
                </a:lnTo>
                <a:lnTo>
                  <a:pt x="41" y="3072"/>
                </a:lnTo>
                <a:lnTo>
                  <a:pt x="0" y="3114"/>
                </a:lnTo>
                <a:lnTo>
                  <a:pt x="0" y="3135"/>
                </a:lnTo>
                <a:lnTo>
                  <a:pt x="0" y="3114"/>
                </a:lnTo>
                <a:lnTo>
                  <a:pt x="21" y="3072"/>
                </a:lnTo>
                <a:lnTo>
                  <a:pt x="83" y="2987"/>
                </a:lnTo>
                <a:lnTo>
                  <a:pt x="144" y="2902"/>
                </a:lnTo>
                <a:lnTo>
                  <a:pt x="247" y="2776"/>
                </a:lnTo>
                <a:lnTo>
                  <a:pt x="370" y="2648"/>
                </a:lnTo>
                <a:lnTo>
                  <a:pt x="515" y="2500"/>
                </a:lnTo>
                <a:lnTo>
                  <a:pt x="679" y="2331"/>
                </a:lnTo>
                <a:lnTo>
                  <a:pt x="885" y="2161"/>
                </a:lnTo>
                <a:lnTo>
                  <a:pt x="1111" y="1970"/>
                </a:lnTo>
                <a:lnTo>
                  <a:pt x="1379" y="1780"/>
                </a:lnTo>
                <a:lnTo>
                  <a:pt x="1666" y="1589"/>
                </a:lnTo>
                <a:lnTo>
                  <a:pt x="1995" y="1399"/>
                </a:lnTo>
                <a:lnTo>
                  <a:pt x="2366" y="1207"/>
                </a:lnTo>
                <a:lnTo>
                  <a:pt x="2757" y="1017"/>
                </a:lnTo>
                <a:lnTo>
                  <a:pt x="3188" y="848"/>
                </a:lnTo>
                <a:lnTo>
                  <a:pt x="3661" y="678"/>
                </a:lnTo>
                <a:lnTo>
                  <a:pt x="4176" y="529"/>
                </a:lnTo>
                <a:lnTo>
                  <a:pt x="4731" y="381"/>
                </a:lnTo>
                <a:lnTo>
                  <a:pt x="5327" y="254"/>
                </a:lnTo>
                <a:lnTo>
                  <a:pt x="5985" y="170"/>
                </a:lnTo>
                <a:lnTo>
                  <a:pt x="6664" y="84"/>
                </a:lnTo>
                <a:lnTo>
                  <a:pt x="7404" y="42"/>
                </a:lnTo>
                <a:lnTo>
                  <a:pt x="8165" y="0"/>
                </a:lnTo>
                <a:lnTo>
                  <a:pt x="9009" y="22"/>
                </a:lnTo>
                <a:lnTo>
                  <a:pt x="9893" y="64"/>
                </a:lnTo>
                <a:lnTo>
                  <a:pt x="10818" y="127"/>
                </a:lnTo>
                <a:lnTo>
                  <a:pt x="11806" y="254"/>
                </a:lnTo>
                <a:lnTo>
                  <a:pt x="12834" y="403"/>
                </a:lnTo>
                <a:lnTo>
                  <a:pt x="13924" y="615"/>
                </a:lnTo>
                <a:lnTo>
                  <a:pt x="15075" y="868"/>
                </a:lnTo>
                <a:lnTo>
                  <a:pt x="16289" y="1165"/>
                </a:lnTo>
                <a:lnTo>
                  <a:pt x="16289" y="1186"/>
                </a:lnTo>
                <a:lnTo>
                  <a:pt x="16289" y="1229"/>
                </a:lnTo>
                <a:lnTo>
                  <a:pt x="16289" y="1271"/>
                </a:lnTo>
                <a:lnTo>
                  <a:pt x="16289" y="1355"/>
                </a:lnTo>
                <a:lnTo>
                  <a:pt x="16289" y="1461"/>
                </a:lnTo>
                <a:lnTo>
                  <a:pt x="16289" y="1610"/>
                </a:lnTo>
                <a:lnTo>
                  <a:pt x="16289" y="178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3" name="Freeform 12"/>
          <p:cNvSpPr/>
          <p:nvPr/>
        </p:nvSpPr>
        <p:spPr>
          <a:xfrm>
            <a:off x="-13699" y="4572003"/>
            <a:ext cx="12205699" cy="2310441"/>
          </a:xfrm>
          <a:custGeom>
            <a:avLst/>
            <a:gdLst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2885326"/>
              <a:gd name="connsiteX1" fmla="*/ 3996647 w 9154274"/>
              <a:gd name="connsiteY1" fmla="*/ 1890445 h 2885326"/>
              <a:gd name="connsiteX2" fmla="*/ 9154274 w 9154274"/>
              <a:gd name="connsiteY2" fmla="*/ 0 h 2885326"/>
              <a:gd name="connsiteX3" fmla="*/ 9154274 w 9154274"/>
              <a:gd name="connsiteY3" fmla="*/ 2476072 h 2885326"/>
              <a:gd name="connsiteX4" fmla="*/ 0 w 9154274"/>
              <a:gd name="connsiteY4" fmla="*/ 2455524 h 2885326"/>
              <a:gd name="connsiteX5" fmla="*/ 0 w 9154274"/>
              <a:gd name="connsiteY5" fmla="*/ 1202077 h 2885326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4274" h="2476072">
                <a:moveTo>
                  <a:pt x="0" y="1202077"/>
                </a:moveTo>
                <a:cubicBezTo>
                  <a:pt x="875016" y="1451225"/>
                  <a:pt x="2273156" y="1880171"/>
                  <a:pt x="3996647" y="1890445"/>
                </a:cubicBezTo>
                <a:cubicBezTo>
                  <a:pt x="7798941" y="1960652"/>
                  <a:pt x="8793822" y="505146"/>
                  <a:pt x="9154274" y="0"/>
                </a:cubicBezTo>
                <a:lnTo>
                  <a:pt x="9154274" y="2476072"/>
                </a:lnTo>
                <a:lnTo>
                  <a:pt x="0" y="2455524"/>
                </a:lnTo>
                <a:cubicBezTo>
                  <a:pt x="3425" y="2027434"/>
                  <a:pt x="6849" y="1599344"/>
                  <a:pt x="0" y="1202077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 flipV="1">
            <a:off x="0" y="4114800"/>
            <a:ext cx="11988800" cy="3810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 flipV="1">
            <a:off x="0" y="4572002"/>
            <a:ext cx="12192000" cy="3251199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7800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E51E-11C8-4073-AC12-5ADBCDDB4C71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4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5A62F-DAC0-403B-BCE0-6BE40C065DF1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2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2AE0-D6DE-49D2-852C-EFEE82F43DFE}" type="datetime1">
              <a:rPr lang="en-US" smtClean="0"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5237-4C2C-4EA1-A52F-1E311F6D11F2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29B3-82D8-4441-9D04-A48BD15379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4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D55C-32DC-4637-BEE6-A61B9D477B69}" type="datetime1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4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CFA3-0E39-4D88-AF98-616CAFF0DCB9}" type="datetime1">
              <a:rPr lang="en-US" smtClean="0"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5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5F97-9FB8-42FA-8105-35918D586902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7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F06E-EE4C-49D6-84E9-852560C23110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5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17C9-2070-4668-BD42-4C50432F9A24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3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B4EB-85C8-444F-A730-1666A6CB943B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2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ED6B-BDDA-45FA-B635-3F496AE03AD8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7873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210D-5E7C-43A8-A440-87B9A2421684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39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B962-E1CE-45F3-AA0A-6237096DC568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659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40D0-0D03-4159-8E13-8A2B3359E7EB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63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F5AD-EFBC-4FB5-9C21-8B5D5DF89843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6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01F8-80D4-4B6B-BA9A-A685BECE215C}" type="datetime1">
              <a:rPr lang="en-US" smtClean="0"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532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5494-9D2F-41CD-8154-7133FC0D5806}" type="datetime1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8034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235-5B3D-448A-9293-3532BFACD064}" type="datetime1">
              <a:rPr lang="en-US" smtClean="0"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8821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4F98-A8CE-4DBA-A863-0331C78E67FD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517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953D-9848-4AD0-88E7-4F4EAA60568D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9615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ED6C-4AB7-453C-BC8D-3C09CAC41122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5587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4E42-C6FF-40EB-97B0-CEA8CA14B47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0380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78400" y="2135188"/>
            <a:ext cx="6908800" cy="1827212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78401" y="4038600"/>
            <a:ext cx="6902451" cy="1066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2540000" cy="457200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fld id="{2C3E5B74-16DD-45D7-8F63-699C59AC32CD}" type="datetime1">
              <a:rPr lang="en-US" smtClean="0"/>
              <a:t>11/21/2013</a:t>
            </a:fld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48400"/>
            <a:ext cx="57912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47200" y="6248400"/>
            <a:ext cx="2540000" cy="457200"/>
          </a:xfrm>
        </p:spPr>
        <p:txBody>
          <a:bodyPr/>
          <a:lstStyle>
            <a:lvl1pPr>
              <a:defRPr sz="800"/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1443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470D60-1F5E-48A7-88EF-031382656FFB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424E6-5727-4C58-9C0B-001A6113A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2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88790-EA31-478E-8F4B-46D7469B1E1B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98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D070-B54A-4127-9B01-D2549F1AD4E1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BAAD-8F53-4D50-A129-B668FA813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8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1447800"/>
            <a:ext cx="4521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64400" y="1447800"/>
            <a:ext cx="4521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22D695-EB69-45B9-A3F5-EC76445C0623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429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DC922-3118-4526-AB6C-834F196EA925}" type="datetime1">
              <a:rPr lang="en-US" smtClean="0"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7538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7BD2E0-1AC1-4FB7-B9D4-F7EBE9E0E032}" type="datetime1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8456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CD42-C76D-499C-A22A-5C43B868A526}" type="datetime1">
              <a:rPr lang="en-US" smtClean="0"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8400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F0E1DB-1274-4B9E-BBA6-D5BCFCF6DAAF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4165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FBBD1A-787B-4FB0-AA60-9F92434A2902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5329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FC1690-8690-4220-BC6E-9E7F89E66044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8084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74200" y="228600"/>
            <a:ext cx="2311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228600"/>
            <a:ext cx="67310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2F96F5-E173-46C9-9075-E6C9569F390F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5881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469" y="3914192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7106019" y="6114584"/>
            <a:ext cx="5054082" cy="718457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2" descr="C:\Users\svg4957\Desktop\TEES_MKOConner_Logo_Maroo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20" y="563691"/>
            <a:ext cx="8221996" cy="80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2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7238-72FB-42D3-AAC8-9CBFB25FB7F2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7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BBCC212-C4F9-4774-BC45-7F1E099F1BE8}" type="datetime1">
              <a:rPr lang="en-US" smtClean="0"/>
              <a:t>11/21/2013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A30622B-C516-45B3-8813-23822A695FF9}" type="datetime1">
              <a:rPr lang="en-US" smtClean="0"/>
              <a:t>11/21/2013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65BFE7-C865-494D-AFB9-D029525C6ECA}" type="datetime1">
              <a:rPr lang="en-US" smtClean="0"/>
              <a:t>11/21/2013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A494C2F-F60C-486C-A005-400F6BBF72BF}" type="datetime1">
              <a:rPr lang="en-US" smtClean="0"/>
              <a:t>11/21/2013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8E46966-9655-4C24-AAD7-10EE1831535B}" type="datetime1">
              <a:rPr lang="en-US" smtClean="0"/>
              <a:t>11/21/2013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DB931BA-EDDB-4A00-B1D0-4286112C1C8A}" type="datetime1">
              <a:rPr lang="en-US" smtClean="0"/>
              <a:t>11/21/2013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7CB8217-15F8-4D0D-AA6E-42951426D483}" type="datetime1">
              <a:rPr lang="en-US" smtClean="0"/>
              <a:t>11/21/2013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5065" y="1681851"/>
            <a:ext cx="515778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5065" y="2507550"/>
            <a:ext cx="5157787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F580-7C8A-49D6-8F65-565816008A63}" type="datetime1">
              <a:rPr lang="en-US" smtClean="0"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2163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7CB8217-15F8-4D0D-AA6E-42951426D483}" type="datetime1">
              <a:rPr lang="en-US" smtClean="0"/>
              <a:t>11/21/2013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A994785-0687-4BD8-A3A2-D210103A4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662255"/>
      </p:ext>
    </p:extLst>
  </p:cSld>
  <p:clrMapOvr>
    <a:masterClrMapping/>
  </p:clrMapOvr>
  <p:transition advTm="13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9674-77C9-46B9-9FA7-81E147B2693A}" type="datetime1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3788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104C-FDA5-4664-BC6F-A3A7F760B1DA}" type="datetime1">
              <a:rPr lang="en-US" smtClean="0"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A26F0-3F53-4116-B1DC-AA12C92A2A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9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1" y="990600"/>
            <a:ext cx="6039484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374A-74A0-4F34-94FA-11A496334787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1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B8CA00-8F58-42B9-B98B-0D10F22BE185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7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CC78-75B7-4A19-AC12-43212193F829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4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C836-1C7C-48D3-B1E7-297838742A52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8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7C70-4C0C-4AFE-B4B1-5D86FDF339F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1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78400" y="2135188"/>
            <a:ext cx="6908800" cy="1827212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78401" y="4038600"/>
            <a:ext cx="6902451" cy="1066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2540000" cy="457200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fld id="{01E6C86B-805D-43A2-B564-78F14DDBCEAE}" type="datetime1">
              <a:rPr lang="en-US" smtClean="0"/>
              <a:t>11/21/2013</a:t>
            </a:fld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48400"/>
            <a:ext cx="57912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47200" y="6248400"/>
            <a:ext cx="2540000" cy="457200"/>
          </a:xfrm>
        </p:spPr>
        <p:txBody>
          <a:bodyPr/>
          <a:lstStyle>
            <a:lvl1pPr>
              <a:defRPr sz="800"/>
            </a:lvl1pPr>
          </a:lstStyle>
          <a:p>
            <a:fld id="{61BB29B3-82D8-4441-9D04-A48BD15379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8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199906-315A-469A-8DDE-9EA56D26751C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C8F00D-9140-46A6-AC73-D11C9C239C74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1BAAD-8F53-4D50-A129-B668FA813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1447800"/>
            <a:ext cx="4521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64400" y="1447800"/>
            <a:ext cx="4521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5F0B93-B982-4EF3-9F84-CBD16F13B7EE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34E6DD-1D08-4B73-A7FE-0A96B4B6AD89}" type="datetime1">
              <a:rPr lang="en-US" smtClean="0"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7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0175D-0767-4D0D-A6C8-9CC012C93B7D}" type="datetime1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8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24D52A-3F16-4DC3-B30A-5CA640E27A23}" type="datetime1">
              <a:rPr lang="en-US" smtClean="0"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A26F0-3F53-4116-B1DC-AA12C92A2A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1F7809-731D-4BC8-B200-C2DAA00A159E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1BAAD-8F53-4D50-A129-B668FA813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3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E71D06-D3B6-4571-B0AB-E70EEB183EA3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4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119C71-8F0A-40E0-BD02-4933E43F3FD1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8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8756A7-A4CE-42E4-8FCC-DF7CBCA42F80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1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74200" y="228600"/>
            <a:ext cx="2311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228600"/>
            <a:ext cx="67310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DC2C71-F256-47C8-A855-1CE05FF0AB65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67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92CE-18E1-4866-BBBF-A7D1DE1E686D}" type="datetime1">
              <a:rPr lang="en-US" smtClean="0"/>
              <a:t>11/21/2013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418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B2CB-124E-4F5F-84C0-38FD13E2EFF3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EC7C-2139-43AF-B2A6-FC1C804EEBF6}" type="datetime1">
              <a:rPr lang="en-US" smtClean="0"/>
              <a:t>11/21/2013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32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2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0D07-388A-476C-B680-4DFCE3C8C540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0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5065" y="1681851"/>
            <a:ext cx="515778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5065" y="2507550"/>
            <a:ext cx="5157787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C9EE-6405-4298-93B0-9727F0DD5493}" type="datetime1">
              <a:rPr lang="en-US" smtClean="0"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536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424C-8235-4092-A78A-CF2214B95C0E}" type="datetime1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2561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1447800"/>
            <a:ext cx="4521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64400" y="1447800"/>
            <a:ext cx="4521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C9DEB3-D2D7-4AE8-BB23-83914FF5AED1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2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1C6B-EE8E-4DCB-9B5C-4F8743DD6B58}" type="datetime1">
              <a:rPr lang="en-US" smtClean="0"/>
              <a:t>11/21/2013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223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1" y="990600"/>
            <a:ext cx="6039484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6666-EEA6-4A52-B1BB-6414EE0B67EB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2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CD49-998A-4A8B-BE2C-F7147B035F46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8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0146-011E-43F6-9DC8-1BEB88FC9ABB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842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1D12B-78B7-4461-B3B5-E3034685DEAF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801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35E6-8148-4DE4-9FEA-4EEF73567A40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1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9522-AE0A-4DC3-A6F4-E54554D6B546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2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21E2-5B1B-4E31-BB18-C95DF9608EC8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6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2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129C-A811-48F5-815D-173BD2EE857D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9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5065" y="1681851"/>
            <a:ext cx="515778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5065" y="2507550"/>
            <a:ext cx="5157787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1133-46F4-409E-A762-F128EE3CC584}" type="datetime1">
              <a:rPr lang="en-US" smtClean="0"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105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57D7BC-00C7-4419-B6EF-EFF50BEDA592}" type="datetime1">
              <a:rPr lang="en-US" smtClean="0"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5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CC212-C4F9-4774-BC45-7F1E099F1BE8}" type="datetime1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5632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622B-C516-45B3-8813-23822A695FF9}" type="datetime1">
              <a:rPr lang="en-US" smtClean="0"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1" y="990600"/>
            <a:ext cx="6039484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BFE7-C865-494D-AFB9-D029525C6ECA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4C2F-F60C-486C-A005-400F6BBF72BF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9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6966-9655-4C24-AAD7-10EE1831535B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12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31BA-EDDB-4A00-B1D0-4286112C1C8A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2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0514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4"/>
          <p:cNvGrpSpPr/>
          <p:nvPr/>
        </p:nvGrpSpPr>
        <p:grpSpPr>
          <a:xfrm>
            <a:off x="0" y="800100"/>
            <a:ext cx="12192000" cy="1224422"/>
            <a:chOff x="0" y="800100"/>
            <a:chExt cx="9144000" cy="12244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0100"/>
              <a:ext cx="9144000" cy="122400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sz="1800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pic>
          <p:nvPicPr>
            <p:cNvPr id="7" name="Billede 3" descr="dreamstime_Handshak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7334250" y="800100"/>
              <a:ext cx="1809750" cy="1224422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2298703"/>
            <a:ext cx="109728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37068" y="8334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237068" y="14478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fld id="{C86DA12F-E163-4F3A-A9AE-B7AD9DF47C3B}" type="datetime1">
              <a:rPr lang="en-US" smtClean="0"/>
              <a:t>11/21/2013</a:t>
            </a:fld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720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3"/>
          <p:cNvGrpSpPr/>
          <p:nvPr/>
        </p:nvGrpSpPr>
        <p:grpSpPr>
          <a:xfrm>
            <a:off x="0" y="0"/>
            <a:ext cx="12192000" cy="1968500"/>
            <a:chOff x="0" y="0"/>
            <a:chExt cx="9144000" cy="1968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0"/>
              <a:ext cx="9144000" cy="196850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sz="1800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/>
          </p:nvSpPr>
          <p:spPr bwMode="auto">
            <a:xfrm>
              <a:off x="0" y="1661160"/>
              <a:ext cx="9144000" cy="304800"/>
            </a:xfrm>
            <a:prstGeom prst="rect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accent1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sz="180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609600" y="2552703"/>
            <a:ext cx="109728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37068" y="5159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237068" y="11303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fld id="{3FFE05D3-061A-416C-AF88-8601168EE2F3}" type="datetime1">
              <a:rPr lang="en-US" smtClean="0"/>
              <a:t>11/21/2013</a:t>
            </a:fld>
            <a:endParaRPr lang="en-US"/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549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fld id="{EF85AC94-6F92-42E3-B77D-DB10EEDD65BD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9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E51375-4D76-491E-ACFC-D481AC3737AA}" type="datetime1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9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fld id="{7770B652-B457-4548-B230-3186C68B3D99}" type="datetime1">
              <a:rPr lang="en-US" smtClean="0"/>
              <a:t>11/21/2013</a:t>
            </a:fld>
            <a:endParaRPr lang="en-US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046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fld id="{9C0CFBB3-73C1-4266-A6A7-F6BBFE6D4C77}" type="datetime1">
              <a:rPr lang="en-US" smtClean="0"/>
              <a:t>11/21/2013</a:t>
            </a:fld>
            <a:endParaRPr lang="en-US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endParaRPr 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326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fld id="{08991694-0702-4E87-8BBB-2C840795E51A}" type="datetime1">
              <a:rPr lang="en-US" smtClean="0"/>
              <a:t>11/21/2013</a:t>
            </a:fld>
            <a:endParaRPr lang="en-US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endParaRPr lang="en-US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634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fld id="{09E5C680-AF74-42E0-9006-4BA615225712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531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fld id="{DB869815-3657-4A88-A7DE-D672E17727E4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867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fld id="{0493E5A9-1CA3-45B6-9B24-B73B0B488784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362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fld id="{8A144172-CDB9-4B7E-AFFF-F9C58BB559B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335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0AF5D44-E6C6-440F-8ED4-3EB08477E525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1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EDA289F-A49E-4559-8507-894BB2DBFC91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8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7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95844-506A-40E5-844E-3CDC7CA66467}" type="datetime1">
              <a:rPr lang="en-US" smtClean="0"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A26F0-3F53-4116-B1DC-AA12C92A2A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8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>
            <a:spLocks noChangeArrowheads="1"/>
          </p:cNvSpPr>
          <p:nvPr/>
        </p:nvSpPr>
        <p:spPr bwMode="auto">
          <a:xfrm>
            <a:off x="0" y="768353"/>
            <a:ext cx="12192000" cy="1235075"/>
          </a:xfrm>
          <a:prstGeom prst="rect">
            <a:avLst/>
          </a:prstGeom>
          <a:gradFill flip="none" rotWithShape="1">
            <a:gsLst>
              <a:gs pos="89000">
                <a:srgbClr val="C00000"/>
              </a:gs>
              <a:gs pos="20000">
                <a:srgbClr val="F50736"/>
              </a:gs>
              <a:gs pos="11000">
                <a:srgbClr val="F50736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sz="1800" noProof="1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6" name="Billede 3" descr="dreamstime_Handshak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79000" y="777878"/>
            <a:ext cx="24130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2298703"/>
            <a:ext cx="109728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37068" y="8334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237068" y="14478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8EE6907-D0C6-4F3D-BC87-E9DC06BDFD63}" type="datetime1">
              <a:rPr lang="en-US" smtClean="0"/>
              <a:t>11/21/2013</a:t>
            </a:fld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40462142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3"/>
          <p:cNvGrpSpPr/>
          <p:nvPr/>
        </p:nvGrpSpPr>
        <p:grpSpPr>
          <a:xfrm>
            <a:off x="0" y="0"/>
            <a:ext cx="12192000" cy="1968500"/>
            <a:chOff x="0" y="0"/>
            <a:chExt cx="9144000" cy="1968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0"/>
              <a:ext cx="9144000" cy="196850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sz="1800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/>
          </p:nvSpPr>
          <p:spPr bwMode="auto">
            <a:xfrm>
              <a:off x="0" y="1661160"/>
              <a:ext cx="9144000" cy="304800"/>
            </a:xfrm>
            <a:prstGeom prst="rect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accent1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sz="180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609600" y="2552703"/>
            <a:ext cx="109728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37068" y="5159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237068" y="11303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6B12A166-8F95-44FB-93E7-732EF1BB6B0B}" type="datetime1">
              <a:rPr lang="en-US" smtClean="0"/>
              <a:t>11/21/2013</a:t>
            </a:fld>
            <a:endParaRPr lang="da-DK"/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24244791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5C3E1928-ADAA-43D7-A3FC-B0C4A38B6892}" type="datetime1">
              <a:rPr lang="en-US" smtClean="0"/>
              <a:t>11/21/2013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CEF220A-DA4D-448D-89BC-A80683699D92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42604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221265B6-3CD4-4E51-87AE-9E58BECC9B41}" type="datetime1">
              <a:rPr lang="en-US" smtClean="0"/>
              <a:t>11/21/2013</a:t>
            </a:fld>
            <a:endParaRPr lang="da-DK" dirty="0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F060FF9-55E2-44B4-8449-7EA3CCF24219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83971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D1A04F05-12DE-4D48-B590-161740CD5583}" type="datetime1">
              <a:rPr lang="en-US" smtClean="0"/>
              <a:t>11/21/2013</a:t>
            </a:fld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265DB8C-E4EE-4019-92BF-2BE6D02FC9B6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71800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DD79C2C-6514-4F23-9383-0F2FE6DBECAD}" type="datetime1">
              <a:rPr lang="en-US" smtClean="0"/>
              <a:t>11/21/2013</a:t>
            </a:fld>
            <a:endParaRPr lang="da-DK" dirty="0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CE4774C3-3163-4889-ADE4-31A8C15C38A1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46648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F12D37E3-3198-4409-9BB7-7879C3754EC2}" type="datetime1">
              <a:rPr lang="en-US" smtClean="0"/>
              <a:t>11/21/2013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5BB1D8B-CA9D-42C3-B005-8E2D3D0027F5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85293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D016F00-A94C-406A-BAF0-B4FA31D5312B}" type="datetime1">
              <a:rPr lang="en-US" smtClean="0"/>
              <a:t>11/21/2013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8CD148C0-DDFE-4DC6-8AAA-A0B76B8F1630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21133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EFD6C527-9319-45D6-92A4-15A91A420C20}" type="datetime1">
              <a:rPr lang="en-US" smtClean="0"/>
              <a:t>11/21/2013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E3887C57-64BC-4425-8209-BF6C965DDAE3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37162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23A95083-99A0-48B1-BD28-9E0CCD0E7C94}" type="datetime1">
              <a:rPr lang="en-US" smtClean="0"/>
              <a:t>11/21/2013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F89B3901-5957-41E4-BB63-441B494EB0B5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050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C8073-2565-4A56-81D5-875AB7A20A9C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6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43003"/>
            <a:ext cx="10363200" cy="64633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6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2"/>
            <a:ext cx="10363200" cy="4616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24603"/>
            <a:ext cx="2844800" cy="365125"/>
          </a:xfrm>
          <a:prstGeom prst="rect">
            <a:avLst/>
          </a:prstGeom>
        </p:spPr>
        <p:txBody>
          <a:bodyPr/>
          <a:lstStyle/>
          <a:p>
            <a:fld id="{ECBD66BC-15C5-4325-8161-D42844D292C5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1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535F46E-DF45-4E2B-9320-BE8598C0B948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0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96D2-F56B-450C-9E8A-FCD6D3DBFD60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7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514F-4327-454D-89A7-2F36B0AD5066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2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5DFF-508B-4769-BC0A-FEB3C8FC591D}" type="datetime1">
              <a:rPr lang="en-US" smtClean="0"/>
              <a:t>11/21/2013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0586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2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8824-CB7D-4109-AAE4-0A1DD3A7F24F}" type="datetime1">
              <a:rPr lang="en-US" smtClean="0"/>
              <a:t>11/21/2013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78180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5065" y="1681851"/>
            <a:ext cx="515778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5065" y="2507550"/>
            <a:ext cx="5157787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8825-3734-4642-98D1-F97F5CC8DFB1}" type="datetime1">
              <a:rPr lang="en-US" smtClean="0"/>
              <a:t>11/21/2013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098988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5B77-700B-4B34-9D0E-FD3F0685A336}" type="datetime1">
              <a:rPr lang="en-US" smtClean="0"/>
              <a:t>11/21/2013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7605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C920-7127-4610-B250-8B3E3D61DB10}" type="datetime1">
              <a:rPr lang="en-US" smtClean="0"/>
              <a:t>11/21/2013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26368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1" y="990600"/>
            <a:ext cx="6039484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7231-ACB3-4A23-B4B3-3B99E627A0C1}" type="datetime1">
              <a:rPr lang="en-US" smtClean="0"/>
              <a:t>11/21/2013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335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342C4D-14B3-4FA9-943A-E441D74A756B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9533-C383-4844-AECF-564E93F45E88}" type="datetime1">
              <a:rPr lang="en-US" smtClean="0"/>
              <a:t>11/21/2013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01692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E956-BADC-4206-9468-7B2973EA1681}" type="datetime1">
              <a:rPr lang="en-US" smtClean="0"/>
              <a:t>11/21/2013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65997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CD47-C8DE-4A8F-86C1-44FBE668A771}" type="datetime1">
              <a:rPr lang="en-US" smtClean="0"/>
              <a:t>11/21/2013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15388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DD9C-CB06-4A8B-A540-5A2F2DBAF4FD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C005-E480-481C-9DD2-46AFCF136022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8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AE91-92C0-492F-9291-33F3833C302D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2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0FBC-F29F-4608-9FBE-82BBD0AEDFC6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1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5065" y="1681851"/>
            <a:ext cx="515778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5065" y="2507550"/>
            <a:ext cx="5157787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D395-A667-4BB2-A912-8FCABCA26104}" type="datetime1">
              <a:rPr lang="en-US" smtClean="0"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290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676C-D31E-4B98-9763-520F04E1123D}" type="datetime1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8515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CB01-EF18-40EF-87D0-068EF8CF05C1}" type="datetime1">
              <a:rPr lang="en-US" smtClean="0"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72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image" Target="../media/image5.TIF"/><Relationship Id="rId2" Type="http://schemas.openxmlformats.org/officeDocument/2006/relationships/slideLayout" Target="../slideLayouts/slideLayout14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228600"/>
            <a:ext cx="9245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1447800"/>
            <a:ext cx="9245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0" y="62484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fld id="{45D03F63-1265-4339-8BCF-445D885EFCD3}" type="datetime1">
              <a:rPr lang="en-US" smtClean="0"/>
              <a:t>11/21/2013</a:t>
            </a:fld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944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58400" y="62484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293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25BDD4B-C6AF-45E0-B1B6-669BE83C3CCA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72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4AB07-0541-488C-A86A-3D7F63FAD4F2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4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261F4-F6FB-4420-9249-9B095D50CD4E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4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228600"/>
            <a:ext cx="9245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1447800"/>
            <a:ext cx="9245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0" y="62484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fld id="{4DEEF71E-FA53-4CF0-A3E9-AB70D8FB0A86}" type="datetime1">
              <a:rPr lang="en-US" smtClean="0"/>
              <a:t>11/21/2013</a:t>
            </a:fld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944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58400" y="62484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46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572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812800" y="1552576"/>
            <a:ext cx="105664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812800" y="1628776"/>
            <a:ext cx="10566400" cy="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26" name="Picture 2" descr="C:\Users\svg4957\Desktop\TEES_MKOConner_Logo_Maroon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964" y="6367526"/>
            <a:ext cx="47498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  <p:sldLayoutId id="2147484132" r:id="rId13"/>
    <p:sldLayoutId id="214748413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5000"/>
        <a:buFontTx/>
        <a:buBlip>
          <a:blip r:embed="rId17"/>
        </a:buBlip>
        <a:defRPr sz="3200">
          <a:solidFill>
            <a:srgbClr val="8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6C94C-5A38-4AFF-A66D-9A4C8DD5E68D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75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228600"/>
            <a:ext cx="9245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1447800"/>
            <a:ext cx="9245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0" y="62484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fld id="{C420FC3E-1441-419D-9079-734D38D4F331}" type="datetime1">
              <a:rPr lang="en-US" smtClean="0"/>
              <a:t>11/21/2013</a:t>
            </a:fld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944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58400" y="62484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336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07F79DE-42D5-4113-BC5F-252D353113D1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764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CB8217-15F8-4D0D-AA6E-42951426D483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536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236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459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4117" r:id="rId12"/>
    <p:sldLayoutId id="2147484118" r:id="rId13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CBE3FAD-C319-44FA-B519-E24F7E37FDCB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41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0BCE05-CCEB-40E1-9BEE-21BE16E3496D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F8236-83DC-482E-B19D-1386DEE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02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wmf"/><Relationship Id="rId3" Type="http://schemas.openxmlformats.org/officeDocument/2006/relationships/image" Target="../media/image12.gif"/><Relationship Id="rId7" Type="http://schemas.openxmlformats.org/officeDocument/2006/relationships/image" Target="../media/image15.gif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1.xml"/><Relationship Id="rId6" Type="http://schemas.openxmlformats.org/officeDocument/2006/relationships/hyperlink" Target="http://www.clipart-graphics.net/cgi-bin/imageFoliopro2.cgi?action=view&amp;link=animations/arrows&amp;image=arrow1rightred.gif&amp;img=14&amp;tt=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4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9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5.T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fidjournal.com/article/articleview/326/2/4/" TargetMode="External"/><Relationship Id="rId13" Type="http://schemas.openxmlformats.org/officeDocument/2006/relationships/image" Target="../media/image45.png"/><Relationship Id="rId18" Type="http://schemas.openxmlformats.org/officeDocument/2006/relationships/image" Target="../media/image49.png"/><Relationship Id="rId3" Type="http://schemas.openxmlformats.org/officeDocument/2006/relationships/hyperlink" Target="http://www.rfidjournal.com/article/articleview/195/1/41/" TargetMode="External"/><Relationship Id="rId21" Type="http://schemas.openxmlformats.org/officeDocument/2006/relationships/image" Target="../media/image52.jpeg"/><Relationship Id="rId7" Type="http://schemas.openxmlformats.org/officeDocument/2006/relationships/image" Target="../media/image40.jpeg"/><Relationship Id="rId12" Type="http://schemas.openxmlformats.org/officeDocument/2006/relationships/image" Target="../media/image44.jpeg"/><Relationship Id="rId17" Type="http://schemas.openxmlformats.org/officeDocument/2006/relationships/image" Target="../media/image48.jpeg"/><Relationship Id="rId2" Type="http://schemas.openxmlformats.org/officeDocument/2006/relationships/image" Target="../media/image37.png"/><Relationship Id="rId16" Type="http://schemas.openxmlformats.org/officeDocument/2006/relationships/image" Target="../media/image47.jpeg"/><Relationship Id="rId20" Type="http://schemas.openxmlformats.org/officeDocument/2006/relationships/image" Target="../media/image51.jpeg"/><Relationship Id="rId1" Type="http://schemas.openxmlformats.org/officeDocument/2006/relationships/slideLayout" Target="../slideLayouts/slideLayout153.xml"/><Relationship Id="rId6" Type="http://schemas.openxmlformats.org/officeDocument/2006/relationships/hyperlink" Target="http://www.rfidjournal.com/article/articleview/1372/1/4/" TargetMode="External"/><Relationship Id="rId11" Type="http://schemas.openxmlformats.org/officeDocument/2006/relationships/image" Target="../media/image43.jpeg"/><Relationship Id="rId5" Type="http://schemas.openxmlformats.org/officeDocument/2006/relationships/image" Target="../media/image39.jpeg"/><Relationship Id="rId15" Type="http://schemas.openxmlformats.org/officeDocument/2006/relationships/image" Target="../media/image46.jpeg"/><Relationship Id="rId10" Type="http://schemas.openxmlformats.org/officeDocument/2006/relationships/image" Target="../media/image42.jpeg"/><Relationship Id="rId19" Type="http://schemas.openxmlformats.org/officeDocument/2006/relationships/image" Target="../media/image50.png"/><Relationship Id="rId4" Type="http://schemas.openxmlformats.org/officeDocument/2006/relationships/image" Target="../media/image38.jpeg"/><Relationship Id="rId9" Type="http://schemas.openxmlformats.org/officeDocument/2006/relationships/image" Target="../media/image41.jpeg"/><Relationship Id="rId14" Type="http://schemas.openxmlformats.org/officeDocument/2006/relationships/hyperlink" Target="http://www.rfidjournal.com/article/articleview/1537/1/4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9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8040" y="1417422"/>
            <a:ext cx="8825659" cy="3329581"/>
          </a:xfrm>
        </p:spPr>
        <p:txBody>
          <a:bodyPr/>
          <a:lstStyle/>
          <a:p>
            <a:r>
              <a:rPr lang="en-US" sz="4000" dirty="0"/>
              <a:t>Radio frequency identification (RFID) smart corrosion </a:t>
            </a:r>
            <a:r>
              <a:rPr lang="en-US" sz="4000" dirty="0" smtClean="0"/>
              <a:t>coupon</a:t>
            </a:r>
            <a:br>
              <a:rPr lang="en-US" sz="4000" dirty="0" smtClean="0"/>
            </a:br>
            <a:r>
              <a:rPr lang="en-US" sz="2400" dirty="0" smtClean="0"/>
              <a:t>-A U.S. DOT CAAP Project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4800" dirty="0" smtClean="0"/>
              <a:t>Kick-Off </a:t>
            </a:r>
            <a:r>
              <a:rPr lang="en-US" sz="4800" dirty="0"/>
              <a:t>Meeting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2398" y="4551670"/>
            <a:ext cx="8825659" cy="1721542"/>
          </a:xfrm>
        </p:spPr>
        <p:txBody>
          <a:bodyPr>
            <a:normAutofit fontScale="32500" lnSpcReduction="20000"/>
          </a:bodyPr>
          <a:lstStyle/>
          <a:p>
            <a:r>
              <a:rPr lang="en-US" sz="8000" dirty="0" smtClean="0"/>
              <a:t>Mary </a:t>
            </a:r>
            <a:r>
              <a:rPr lang="en-US" sz="8000" dirty="0"/>
              <a:t>Kay O’Connor Process Safety Center</a:t>
            </a:r>
          </a:p>
          <a:p>
            <a:r>
              <a:rPr lang="en-US" sz="8000" dirty="0"/>
              <a:t>Chemical Engineering Department</a:t>
            </a:r>
          </a:p>
          <a:p>
            <a:r>
              <a:rPr lang="en-US" sz="8000" dirty="0"/>
              <a:t>Texas A&amp;M University </a:t>
            </a:r>
            <a:r>
              <a:rPr lang="en-US" sz="8000" dirty="0" smtClean="0"/>
              <a:t>System</a:t>
            </a:r>
          </a:p>
          <a:p>
            <a:r>
              <a:rPr lang="en-US" sz="8000" dirty="0" smtClean="0"/>
              <a:t>11/20/2013</a:t>
            </a:r>
            <a:endParaRPr lang="en-US" sz="80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8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for corrosion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 management is </a:t>
            </a:r>
            <a:r>
              <a:rPr lang="en-US" dirty="0" smtClean="0"/>
              <a:t>one major </a:t>
            </a:r>
            <a:r>
              <a:rPr lang="en-US" dirty="0"/>
              <a:t>solution for the controlling and mitigating problems that stem from corrosion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An effective inspection	</a:t>
            </a:r>
          </a:p>
          <a:p>
            <a:pPr lvl="1"/>
            <a:r>
              <a:rPr lang="en-US" dirty="0"/>
              <a:t>Corrosion monitoring</a:t>
            </a:r>
          </a:p>
          <a:p>
            <a:pPr lvl="1"/>
            <a:r>
              <a:rPr lang="en-US" dirty="0"/>
              <a:t>Corrosion </a:t>
            </a:r>
            <a:r>
              <a:rPr lang="en-US" dirty="0" smtClean="0"/>
              <a:t>detection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/>
          <a:lstStyle/>
          <a:p>
            <a:fld id="{8A0424E6-5727-4C58-9C0B-001A6113A89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5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inspection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039" y="1742535"/>
            <a:ext cx="9403743" cy="4754451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Visual inspection</a:t>
            </a:r>
          </a:p>
          <a:p>
            <a:pPr lvl="1"/>
            <a:r>
              <a:rPr lang="en-US" dirty="0"/>
              <a:t>the primary and most </a:t>
            </a:r>
            <a:r>
              <a:rPr lang="en-US" dirty="0" smtClean="0"/>
              <a:t>popular corrosion </a:t>
            </a:r>
            <a:r>
              <a:rPr lang="en-US" dirty="0"/>
              <a:t>inspection </a:t>
            </a:r>
            <a:r>
              <a:rPr lang="en-US" dirty="0" smtClean="0"/>
              <a:t>method</a:t>
            </a:r>
          </a:p>
          <a:p>
            <a:pPr lvl="1"/>
            <a:r>
              <a:rPr lang="en-US" dirty="0"/>
              <a:t>the most costly in terms of money and </a:t>
            </a:r>
            <a:r>
              <a:rPr lang="en-US" dirty="0" smtClean="0"/>
              <a:t>time</a:t>
            </a:r>
          </a:p>
          <a:p>
            <a:pPr lvl="1"/>
            <a:endParaRPr lang="en-US" altLang="zh-CN" sz="1300" dirty="0" smtClean="0"/>
          </a:p>
          <a:p>
            <a:r>
              <a:rPr lang="en-US" altLang="zh-CN" dirty="0" smtClean="0"/>
              <a:t>Ultrasonic and acoustic inspection</a:t>
            </a:r>
          </a:p>
          <a:p>
            <a:pPr lvl="1"/>
            <a:r>
              <a:rPr lang="en-US" dirty="0" smtClean="0"/>
              <a:t>utilizing </a:t>
            </a:r>
            <a:r>
              <a:rPr lang="en-US" dirty="0"/>
              <a:t>high frequency sound waves above 0.2 MHz to make </a:t>
            </a:r>
            <a:r>
              <a:rPr lang="en-US" dirty="0" smtClean="0"/>
              <a:t>measurements</a:t>
            </a:r>
          </a:p>
          <a:p>
            <a:pPr lvl="1"/>
            <a:endParaRPr lang="en-US" altLang="zh-CN" sz="1300" dirty="0" smtClean="0"/>
          </a:p>
          <a:p>
            <a:r>
              <a:rPr lang="en-US" altLang="zh-CN" dirty="0" smtClean="0"/>
              <a:t>Radiographic inspection</a:t>
            </a:r>
          </a:p>
          <a:p>
            <a:pPr lvl="1"/>
            <a:r>
              <a:rPr lang="en-US" dirty="0" smtClean="0"/>
              <a:t>neutrons</a:t>
            </a:r>
            <a:r>
              <a:rPr lang="en-US" dirty="0"/>
              <a:t>, x-rays, or gamma </a:t>
            </a:r>
            <a:r>
              <a:rPr lang="en-US" dirty="0" smtClean="0"/>
              <a:t>rays</a:t>
            </a:r>
          </a:p>
          <a:p>
            <a:pPr lvl="1"/>
            <a:endParaRPr lang="en-US" sz="1300" dirty="0" smtClean="0"/>
          </a:p>
          <a:p>
            <a:r>
              <a:rPr lang="en-US" altLang="zh-CN" dirty="0" smtClean="0"/>
              <a:t>Electro-magnetic inspection</a:t>
            </a:r>
          </a:p>
          <a:p>
            <a:pPr lvl="1"/>
            <a:r>
              <a:rPr lang="en-US" dirty="0" smtClean="0"/>
              <a:t>magnetometers </a:t>
            </a:r>
            <a:r>
              <a:rPr lang="en-US" dirty="0"/>
              <a:t>and </a:t>
            </a:r>
            <a:r>
              <a:rPr lang="en-US" dirty="0" smtClean="0"/>
              <a:t>di-electrometers</a:t>
            </a:r>
            <a:r>
              <a:rPr lang="en-US" dirty="0"/>
              <a:t>, superconducting quantum interference device, and magnetic flux leakage </a:t>
            </a:r>
            <a:r>
              <a:rPr lang="en-US" dirty="0" smtClean="0"/>
              <a:t>technique</a:t>
            </a:r>
          </a:p>
          <a:p>
            <a:pPr lvl="1"/>
            <a:endParaRPr lang="en-US" altLang="zh-CN" sz="2600" dirty="0"/>
          </a:p>
          <a:p>
            <a:r>
              <a:rPr lang="en-US" altLang="zh-CN" b="1" dirty="0" smtClean="0"/>
              <a:t>Too expensive or complicated to be used as routine corrosion inspection methods.</a:t>
            </a:r>
            <a:endParaRPr lang="en-US" altLang="zh-C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/>
          <a:lstStyle/>
          <a:p>
            <a:fld id="{8A0424E6-5727-4C58-9C0B-001A6113A89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3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US" sz="3200" dirty="0"/>
              <a:t>This project proposes to create a novel Radio Frequency Identification (RFID) smart corrosion coupon system </a:t>
            </a:r>
            <a:r>
              <a:rPr lang="en-US" sz="3200" dirty="0" smtClean="0"/>
              <a:t>for proper </a:t>
            </a:r>
            <a:r>
              <a:rPr lang="en-US" sz="3200" dirty="0"/>
              <a:t>corrosion </a:t>
            </a:r>
            <a:r>
              <a:rPr lang="en-US" sz="3200" dirty="0" smtClean="0"/>
              <a:t>management.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/>
          <a:lstStyle/>
          <a:p>
            <a:fld id="{8A0424E6-5727-4C58-9C0B-001A6113A89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7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inspection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proposed system combines the advantages of the RFID technology and the conventional corrosion coupon. </a:t>
            </a:r>
            <a:endParaRPr lang="en-US" sz="2400" dirty="0" smtClean="0"/>
          </a:p>
          <a:p>
            <a:pPr marL="800100" lvl="1" indent="-400050">
              <a:buFont typeface="+mj-lt"/>
              <a:buAutoNum type="romanLcPeriod"/>
            </a:pPr>
            <a:r>
              <a:rPr lang="en-US" sz="2400" dirty="0" smtClean="0"/>
              <a:t>a </a:t>
            </a:r>
            <a:r>
              <a:rPr lang="en-US" sz="2400" u="sng" dirty="0" smtClean="0"/>
              <a:t>continuous, real-time </a:t>
            </a:r>
            <a:r>
              <a:rPr lang="en-US" sz="2400" dirty="0" smtClean="0"/>
              <a:t>monitoring wireless non-contact system </a:t>
            </a:r>
          </a:p>
          <a:p>
            <a:pPr marL="800100" lvl="1" indent="-400050">
              <a:buFont typeface="+mj-lt"/>
              <a:buAutoNum type="romanLcPeriod"/>
            </a:pPr>
            <a:r>
              <a:rPr lang="en-US" sz="2400" u="sng" dirty="0" smtClean="0"/>
              <a:t>inexpensive</a:t>
            </a:r>
            <a:r>
              <a:rPr lang="en-US" sz="2400" u="sng" dirty="0"/>
              <a:t>, expendable, and simple </a:t>
            </a:r>
            <a:r>
              <a:rPr lang="en-US" sz="2400" dirty="0"/>
              <a:t>to be deployed </a:t>
            </a:r>
          </a:p>
          <a:p>
            <a:pPr marL="800100" lvl="1" indent="-400050">
              <a:buFont typeface="+mj-lt"/>
              <a:buAutoNum type="romanLcPeriod"/>
            </a:pPr>
            <a:r>
              <a:rPr lang="en-US" sz="2400" u="sng" dirty="0"/>
              <a:t>universal</a:t>
            </a:r>
            <a:r>
              <a:rPr lang="en-US" sz="2400" dirty="0"/>
              <a:t>, deployable in all ranges of conditions including environmental conditions, operating conditions, geometries, locations and materials.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/>
          <a:lstStyle/>
          <a:p>
            <a:fld id="{8A0424E6-5727-4C58-9C0B-001A6113A89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3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this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800" dirty="0" smtClean="0"/>
              <a:t>Significantly </a:t>
            </a:r>
            <a:r>
              <a:rPr lang="en-US" sz="2800" dirty="0"/>
              <a:t>simplify the current corrosion inspection </a:t>
            </a:r>
            <a:r>
              <a:rPr lang="en-US" sz="2800" dirty="0" smtClean="0"/>
              <a:t>process</a:t>
            </a:r>
          </a:p>
          <a:p>
            <a:pPr marL="514350" indent="-514350">
              <a:buFont typeface="+mj-lt"/>
              <a:buAutoNum type="romanUcPeriod"/>
            </a:pPr>
            <a:endParaRPr lang="en-US" sz="1600" dirty="0"/>
          </a:p>
          <a:p>
            <a:pPr marL="514350" indent="-514350">
              <a:buFont typeface="+mj-lt"/>
              <a:buAutoNum type="romanUcPeriod"/>
            </a:pPr>
            <a:r>
              <a:rPr lang="en-US" sz="2800" dirty="0" smtClean="0"/>
              <a:t>Improve </a:t>
            </a:r>
            <a:r>
              <a:rPr lang="en-US" sz="2800" dirty="0"/>
              <a:t>the accuracy and effectiveness of resources (human and equipment) </a:t>
            </a:r>
            <a:r>
              <a:rPr lang="en-US" sz="2800" dirty="0" smtClean="0"/>
              <a:t>available </a:t>
            </a:r>
          </a:p>
          <a:p>
            <a:pPr marL="514350" indent="-514350">
              <a:buFont typeface="+mj-lt"/>
              <a:buAutoNum type="romanUcPeriod"/>
            </a:pPr>
            <a:endParaRPr lang="en-US" sz="1600" dirty="0"/>
          </a:p>
          <a:p>
            <a:pPr marL="514350" indent="-514350">
              <a:buFont typeface="+mj-lt"/>
              <a:buAutoNum type="romanUcPeriod"/>
            </a:pPr>
            <a:r>
              <a:rPr lang="en-US" sz="2800" dirty="0" smtClean="0"/>
              <a:t>Reduce </a:t>
            </a:r>
            <a:r>
              <a:rPr lang="en-US" sz="2800" dirty="0"/>
              <a:t>the likelihood of having incident related to corrosion; therefore boost the </a:t>
            </a:r>
            <a:r>
              <a:rPr lang="en-US" sz="2800" dirty="0" smtClean="0"/>
              <a:t>overall safety </a:t>
            </a:r>
            <a:r>
              <a:rPr lang="en-US" sz="2800" dirty="0"/>
              <a:t>performance of pipeline </a:t>
            </a:r>
            <a:r>
              <a:rPr lang="en-US" sz="2800" dirty="0" smtClean="0"/>
              <a:t>systems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/>
          <a:lstStyle/>
          <a:p>
            <a:fld id="{8A0424E6-5727-4C58-9C0B-001A6113A89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1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9753600" y="1981200"/>
            <a:ext cx="1828800" cy="2590800"/>
          </a:xfrm>
          <a:prstGeom prst="rect">
            <a:avLst/>
          </a:prstGeom>
          <a:noFill/>
          <a:ln w="57150" algn="ctr">
            <a:solidFill>
              <a:srgbClr val="339966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2262717" y="2843213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  <p:txBody>
          <a:bodyPr wrap="none" lIns="0" tIns="0" rIns="0" bIns="0" anchor="ctr"/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200">
              <a:latin typeface="Futura Bk"/>
            </a:endParaRP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1809752" y="4503739"/>
            <a:ext cx="206163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66"/>
                </a:solidFill>
                <a:latin typeface="Futura Bk"/>
              </a:rPr>
              <a:t>RFID tags</a:t>
            </a:r>
            <a:endParaRPr lang="en-US" altLang="en-US">
              <a:solidFill>
                <a:srgbClr val="000066"/>
              </a:solidFill>
              <a:latin typeface="Futura Bk"/>
            </a:endParaRPr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4864100" y="4725989"/>
            <a:ext cx="8079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66"/>
                </a:solidFill>
                <a:latin typeface="Futura Bk"/>
              </a:rPr>
              <a:t>Readers</a:t>
            </a:r>
            <a:endParaRPr lang="en-US" altLang="en-US" sz="1200">
              <a:solidFill>
                <a:srgbClr val="000066"/>
              </a:solidFill>
              <a:latin typeface="Futura Bk"/>
            </a:endParaRP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4591051" y="2720976"/>
            <a:ext cx="1631949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000066"/>
                </a:solidFill>
                <a:latin typeface="Futura Bk"/>
              </a:rPr>
              <a:t>Antennas</a:t>
            </a: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7277101" y="4225926"/>
            <a:ext cx="11188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66"/>
                </a:solidFill>
                <a:latin typeface="Futura Bk"/>
              </a:rPr>
              <a:t>Middleware</a:t>
            </a:r>
          </a:p>
        </p:txBody>
      </p:sp>
      <p:pic>
        <p:nvPicPr>
          <p:cNvPr id="27657" name="Picture 8" descr="j0234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1" y="2941638"/>
            <a:ext cx="162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8" name="Group 9"/>
          <p:cNvGrpSpPr>
            <a:grpSpLocks/>
          </p:cNvGrpSpPr>
          <p:nvPr/>
        </p:nvGrpSpPr>
        <p:grpSpPr bwMode="auto">
          <a:xfrm>
            <a:off x="7203017" y="2941638"/>
            <a:ext cx="1727200" cy="1219200"/>
            <a:chOff x="3936" y="2160"/>
            <a:chExt cx="816" cy="768"/>
          </a:xfrm>
        </p:grpSpPr>
        <p:sp>
          <p:nvSpPr>
            <p:cNvPr id="27681" name="Rectangle 10"/>
            <p:cNvSpPr>
              <a:spLocks noChangeArrowheads="1"/>
            </p:cNvSpPr>
            <p:nvPr/>
          </p:nvSpPr>
          <p:spPr bwMode="auto">
            <a:xfrm>
              <a:off x="3936" y="2160"/>
              <a:ext cx="816" cy="76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 type="none" w="lg" len="sm"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10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0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0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0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0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27682" name="Picture 11" descr="G2464170620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208"/>
              <a:ext cx="72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3" name="Picture 12" descr="G24641206200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592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9" name="Picture 13" descr="Download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184" y="3638550"/>
            <a:ext cx="1117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4" descr="Download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22333" y="4420659"/>
            <a:ext cx="838200" cy="37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5" descr="Download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617" y="3270250"/>
            <a:ext cx="1117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6" descr="Download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88217" y="3929063"/>
            <a:ext cx="1117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7" descr="Download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682067" y="3990447"/>
            <a:ext cx="838200" cy="37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8" descr="rfid_chi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84" y="3282950"/>
            <a:ext cx="1631949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19" descr="Download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3451" y="3616325"/>
            <a:ext cx="1117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6" name="Rectangle 20"/>
          <p:cNvSpPr>
            <a:spLocks noChangeArrowheads="1"/>
          </p:cNvSpPr>
          <p:nvPr/>
        </p:nvSpPr>
        <p:spPr bwMode="auto">
          <a:xfrm>
            <a:off x="4286251" y="2681288"/>
            <a:ext cx="2260600" cy="2405062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7667" name="Picture 21" descr="Download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667" y="3273425"/>
            <a:ext cx="1117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2" descr="Download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94184" y="3567113"/>
            <a:ext cx="1117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9" name="Rectangle 23"/>
          <p:cNvSpPr>
            <a:spLocks noChangeArrowheads="1"/>
          </p:cNvSpPr>
          <p:nvPr/>
        </p:nvSpPr>
        <p:spPr bwMode="auto">
          <a:xfrm>
            <a:off x="9347200" y="4800600"/>
            <a:ext cx="2609851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marL="2857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009900"/>
              </a:buClr>
              <a:buFont typeface="Wingdings" pitchFamily="2" charset="2"/>
              <a:buNone/>
            </a:pPr>
            <a:r>
              <a:rPr lang="en-US" altLang="en-US" sz="1600">
                <a:solidFill>
                  <a:srgbClr val="000066"/>
                </a:solidFill>
                <a:latin typeface="Futura Bk"/>
              </a:rPr>
              <a:t>Integrated</a:t>
            </a:r>
          </a:p>
          <a:p>
            <a:pPr algn="ctr">
              <a:buClr>
                <a:srgbClr val="009900"/>
              </a:buClr>
              <a:buFont typeface="Wingdings" pitchFamily="2" charset="2"/>
              <a:buNone/>
            </a:pPr>
            <a:r>
              <a:rPr lang="en-US" altLang="en-US" sz="1600">
                <a:solidFill>
                  <a:srgbClr val="000066"/>
                </a:solidFill>
                <a:latin typeface="Futura Bk"/>
              </a:rPr>
              <a:t>Information </a:t>
            </a:r>
          </a:p>
          <a:p>
            <a:pPr algn="ctr">
              <a:buClr>
                <a:srgbClr val="009900"/>
              </a:buClr>
              <a:buFont typeface="Wingdings" pitchFamily="2" charset="2"/>
              <a:buNone/>
            </a:pPr>
            <a:r>
              <a:rPr lang="en-US" altLang="en-US" sz="1600">
                <a:solidFill>
                  <a:srgbClr val="000066"/>
                </a:solidFill>
                <a:latin typeface="Futura Bk"/>
              </a:rPr>
              <a:t>systems</a:t>
            </a:r>
          </a:p>
        </p:txBody>
      </p:sp>
      <p:pic>
        <p:nvPicPr>
          <p:cNvPr id="27670" name="Picture 24" descr="hg2414p_4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434" y="5157788"/>
            <a:ext cx="1005417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25" descr="SymbolXR40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67" y="5954713"/>
            <a:ext cx="1113367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2" name="Picture 26" descr="1555 rfid reader / interrogato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229225"/>
            <a:ext cx="990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3" name="Picture 27" descr="R2844Z_mai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367" y="2084388"/>
            <a:ext cx="1200149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4" name="Picture 2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" y="1475581"/>
            <a:ext cx="19685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5" name="Picture 29" descr="Mobile RFID Reader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1" y="5753100"/>
            <a:ext cx="838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6" name="Picture 30" descr="Download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84866" y="3103130"/>
            <a:ext cx="838200" cy="37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7" name="Text Box 31"/>
          <p:cNvSpPr txBox="1">
            <a:spLocks noChangeArrowheads="1"/>
          </p:cNvSpPr>
          <p:nvPr/>
        </p:nvSpPr>
        <p:spPr bwMode="auto">
          <a:xfrm>
            <a:off x="3958166" y="1771650"/>
            <a:ext cx="316653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000066"/>
                </a:solidFill>
                <a:latin typeface="Futura Bk"/>
              </a:rPr>
              <a:t>Printers- Applicator</a:t>
            </a:r>
          </a:p>
          <a:p>
            <a:pPr eaLnBrk="1" hangingPunct="1"/>
            <a:r>
              <a:rPr lang="en-US" altLang="en-US" sz="1600" dirty="0">
                <a:solidFill>
                  <a:srgbClr val="000066"/>
                </a:solidFill>
                <a:latin typeface="Futura Bk"/>
              </a:rPr>
              <a:t>Encoder</a:t>
            </a:r>
            <a:endParaRPr lang="en-US" altLang="en-US" dirty="0">
              <a:solidFill>
                <a:srgbClr val="000066"/>
              </a:solidFill>
              <a:latin typeface="Futura Bk"/>
            </a:endParaRPr>
          </a:p>
        </p:txBody>
      </p:sp>
      <p:sp>
        <p:nvSpPr>
          <p:cNvPr id="27678" name="Rectangle 32"/>
          <p:cNvSpPr>
            <a:spLocks noChangeArrowheads="1"/>
          </p:cNvSpPr>
          <p:nvPr/>
        </p:nvSpPr>
        <p:spPr bwMode="auto">
          <a:xfrm>
            <a:off x="1367366" y="492125"/>
            <a:ext cx="97112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CA" altLang="en-US" sz="4400" b="0" i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RFID  - a</a:t>
            </a:r>
            <a:r>
              <a:rPr lang="fr-CA" altLang="en-US" sz="4400" b="0" i="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n </a:t>
            </a:r>
            <a:r>
              <a:rPr lang="fr-CA" altLang="en-US" sz="4400" b="0" i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v</a:t>
            </a:r>
            <a:r>
              <a:rPr lang="fr-CA" altLang="en-US" sz="4400" b="0" i="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erve</a:t>
            </a:r>
            <a:endParaRPr lang="fr-CA" altLang="en-US" sz="4400" b="0" i="0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679" name="tower"/>
          <p:cNvSpPr>
            <a:spLocks noEditPoints="1" noChangeArrowheads="1"/>
          </p:cNvSpPr>
          <p:nvPr/>
        </p:nvSpPr>
        <p:spPr bwMode="auto">
          <a:xfrm>
            <a:off x="10058400" y="2971800"/>
            <a:ext cx="863600" cy="863600"/>
          </a:xfrm>
          <a:custGeom>
            <a:avLst/>
            <a:gdLst>
              <a:gd name="T0" fmla="*/ 0 w 21600"/>
              <a:gd name="T1" fmla="*/ 87320 h 21600"/>
              <a:gd name="T2" fmla="*/ 199827 w 21600"/>
              <a:gd name="T3" fmla="*/ 0 h 21600"/>
              <a:gd name="T4" fmla="*/ 323850 w 21600"/>
              <a:gd name="T5" fmla="*/ 0 h 21600"/>
              <a:gd name="T6" fmla="*/ 647700 w 21600"/>
              <a:gd name="T7" fmla="*/ 0 h 21600"/>
              <a:gd name="T8" fmla="*/ 647700 w 21600"/>
              <a:gd name="T9" fmla="*/ 465744 h 21600"/>
              <a:gd name="T10" fmla="*/ 647700 w 21600"/>
              <a:gd name="T11" fmla="*/ 776280 h 21600"/>
              <a:gd name="T12" fmla="*/ 454769 w 21600"/>
              <a:gd name="T13" fmla="*/ 863600 h 21600"/>
              <a:gd name="T14" fmla="*/ 316953 w 21600"/>
              <a:gd name="T15" fmla="*/ 863600 h 21600"/>
              <a:gd name="T16" fmla="*/ 0 w 21600"/>
              <a:gd name="T17" fmla="*/ 863600 h 21600"/>
              <a:gd name="T18" fmla="*/ 0 w 21600"/>
              <a:gd name="T19" fmla="*/ 46090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0" name="Text Box 36"/>
          <p:cNvSpPr txBox="1">
            <a:spLocks noChangeArrowheads="1"/>
          </p:cNvSpPr>
          <p:nvPr/>
        </p:nvSpPr>
        <p:spPr bwMode="auto">
          <a:xfrm>
            <a:off x="10160000" y="2133600"/>
            <a:ext cx="835165" cy="4930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2857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40000"/>
              </a:spcBef>
              <a:buClr>
                <a:srgbClr val="009900"/>
              </a:buClr>
              <a:buFont typeface="Wingdings" pitchFamily="2" charset="2"/>
              <a:buNone/>
            </a:pPr>
            <a:r>
              <a:rPr lang="en-US" altLang="en-US" sz="2600"/>
              <a:t>ERP</a:t>
            </a:r>
          </a:p>
        </p:txBody>
      </p:sp>
      <p:sp>
        <p:nvSpPr>
          <p:cNvPr id="36" name="Slide Number Placeholder 3"/>
          <p:cNvSpPr txBox="1">
            <a:spLocks/>
          </p:cNvSpPr>
          <p:nvPr/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24E6-5727-4C58-9C0B-001A6113A89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7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39751" y="310673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2400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161727"/>
              </p:ext>
            </p:extLst>
          </p:nvPr>
        </p:nvGraphicFramePr>
        <p:xfrm>
          <a:off x="105992" y="1882776"/>
          <a:ext cx="8636000" cy="223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orelPhotoPaint.Image.8" r:id="rId4" imgW="7380952" imgH="3409524" progId="">
                  <p:embed/>
                </p:oleObj>
              </mc:Choice>
              <mc:Fallback>
                <p:oleObj name="CorelPhotoPaint.Image.8" r:id="rId4" imgW="7380952" imgH="340952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6816"/>
                      <a:stretch>
                        <a:fillRect/>
                      </a:stretch>
                    </p:blipFill>
                    <p:spPr bwMode="auto">
                      <a:xfrm>
                        <a:off x="105992" y="1882776"/>
                        <a:ext cx="8636000" cy="223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934770"/>
              </p:ext>
            </p:extLst>
          </p:nvPr>
        </p:nvGraphicFramePr>
        <p:xfrm>
          <a:off x="10374366" y="3626052"/>
          <a:ext cx="13208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orelPhotoPaint.Image.8" r:id="rId6" imgW="647619" imgH="400000" progId="">
                  <p:embed/>
                </p:oleObj>
              </mc:Choice>
              <mc:Fallback>
                <p:oleObj name="CorelPhotoPaint.Image.8" r:id="rId6" imgW="647619" imgH="4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74366" y="3626052"/>
                        <a:ext cx="13208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26117" name="Picture 5" descr="wave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717" y="2557463"/>
            <a:ext cx="2235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6118" name="Picture 6" descr="wave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717" y="2503488"/>
            <a:ext cx="2235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6119" name="Picture 7" descr="wave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718" y="2351089"/>
            <a:ext cx="22225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6120" name="Picture 8" descr="wave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717" y="2557463"/>
            <a:ext cx="2235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6121" name="Picture 9" descr="wave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318" y="2351089"/>
            <a:ext cx="22225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6122" name="Picture 10" descr="wave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317" y="2557463"/>
            <a:ext cx="2235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6123" name="Picture 11" descr="wave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318" y="2427289"/>
            <a:ext cx="22225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6124" name="Picture 12" descr="wave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717" y="2655888"/>
            <a:ext cx="2235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6125" name="Picture 13" descr="wave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265" y="2875281"/>
            <a:ext cx="22225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724482" y="4549775"/>
            <a:ext cx="10310284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dirty="0">
                <a:latin typeface="Arial Narrow" pitchFamily="34" charset="0"/>
              </a:rPr>
              <a:t>The RFID Tag is: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400" dirty="0">
                <a:latin typeface="Arial Narrow" pitchFamily="34" charset="0"/>
              </a:rPr>
              <a:t> Powered by the RF Energy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400" dirty="0">
                <a:latin typeface="Arial Narrow" pitchFamily="34" charset="0"/>
              </a:rPr>
              <a:t>A method of uniquely identifying items using radio waves 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400" dirty="0">
                <a:latin typeface="Arial Narrow" pitchFamily="34" charset="0"/>
              </a:rPr>
              <a:t>A reader communicates with a tag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400" dirty="0">
                <a:latin typeface="Arial Narrow" pitchFamily="34" charset="0"/>
              </a:rPr>
              <a:t>Used to determine “Item-Location-Time”</a:t>
            </a:r>
          </a:p>
          <a:p>
            <a:pPr lvl="1">
              <a:buFont typeface="Wingdings" pitchFamily="2" charset="2"/>
              <a:buChar char="Ø"/>
            </a:pPr>
            <a:endParaRPr lang="en-US" altLang="en-US" sz="2400" dirty="0">
              <a:latin typeface="Arial Narrow" pitchFamily="34" charset="0"/>
            </a:endParaRPr>
          </a:p>
        </p:txBody>
      </p:sp>
      <p:sp>
        <p:nvSpPr>
          <p:cNvPr id="29711" name="Text Box 16"/>
          <p:cNvSpPr txBox="1">
            <a:spLocks noChangeArrowheads="1"/>
          </p:cNvSpPr>
          <p:nvPr/>
        </p:nvSpPr>
        <p:spPr bwMode="auto">
          <a:xfrm>
            <a:off x="10416117" y="4213307"/>
            <a:ext cx="177588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RFID</a:t>
            </a:r>
          </a:p>
          <a:p>
            <a:pPr eaLnBrk="1" hangingPunct="1"/>
            <a:r>
              <a:rPr lang="en-US" altLang="en-US" sz="1600"/>
              <a:t>Tag</a:t>
            </a:r>
          </a:p>
        </p:txBody>
      </p:sp>
      <p:sp>
        <p:nvSpPr>
          <p:cNvPr id="29712" name="Rectangle 17"/>
          <p:cNvSpPr>
            <a:spLocks noChangeArrowheads="1"/>
          </p:cNvSpPr>
          <p:nvPr/>
        </p:nvSpPr>
        <p:spPr bwMode="auto">
          <a:xfrm>
            <a:off x="508001" y="515203"/>
            <a:ext cx="1108075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4400" b="0" i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RFID </a:t>
            </a:r>
            <a:r>
              <a:rPr lang="en-US" altLang="en-US" sz="4400" b="0" i="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theory </a:t>
            </a:r>
            <a:r>
              <a:rPr lang="en-US" altLang="en-US" sz="4400" b="0" i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of </a:t>
            </a:r>
            <a:r>
              <a:rPr lang="en-US" altLang="en-US" sz="4400" b="0" i="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operation</a:t>
            </a:r>
            <a:endParaRPr lang="en-US" altLang="en-US" sz="4400" b="0" i="0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713" name="AutoShape 7"/>
          <p:cNvSpPr>
            <a:spLocks noChangeArrowheads="1"/>
          </p:cNvSpPr>
          <p:nvPr/>
        </p:nvSpPr>
        <p:spPr bwMode="auto">
          <a:xfrm>
            <a:off x="9088968" y="2342559"/>
            <a:ext cx="2273300" cy="381000"/>
          </a:xfrm>
          <a:prstGeom prst="rightArrow">
            <a:avLst>
              <a:gd name="adj1" fmla="val 50000"/>
              <a:gd name="adj2" fmla="val 128200"/>
            </a:avLst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189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dirty="0"/>
              <a:t>Who Are You?</a:t>
            </a:r>
          </a:p>
        </p:txBody>
      </p:sp>
      <p:sp>
        <p:nvSpPr>
          <p:cNvPr id="29714" name="AutoShape 9"/>
          <p:cNvSpPr>
            <a:spLocks noChangeArrowheads="1"/>
          </p:cNvSpPr>
          <p:nvPr/>
        </p:nvSpPr>
        <p:spPr bwMode="auto">
          <a:xfrm flipH="1">
            <a:off x="9416515" y="2909888"/>
            <a:ext cx="2463800" cy="381000"/>
          </a:xfrm>
          <a:prstGeom prst="rightArrow">
            <a:avLst>
              <a:gd name="adj1" fmla="val 50000"/>
              <a:gd name="adj2" fmla="val 138944"/>
            </a:avLst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189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dirty="0"/>
              <a:t>I am 35S4U96XE</a:t>
            </a:r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24E6-5727-4C58-9C0B-001A6113A89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43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62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2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812800" y="575481"/>
            <a:ext cx="10363200" cy="7620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dirty="0"/>
              <a:t>What is a </a:t>
            </a:r>
            <a:r>
              <a:rPr lang="en-US" dirty="0" smtClean="0"/>
              <a:t>smart label</a:t>
            </a:r>
            <a:r>
              <a:rPr lang="en-US" dirty="0"/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12800" y="1828800"/>
            <a:ext cx="10261600" cy="4267200"/>
            <a:chOff x="812800" y="1371600"/>
            <a:chExt cx="10261600" cy="4267200"/>
          </a:xfrm>
        </p:grpSpPr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0400" y="1752600"/>
              <a:ext cx="6197600" cy="300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8" name="AutoShape 4"/>
            <p:cNvSpPr>
              <a:spLocks noChangeArrowheads="1"/>
            </p:cNvSpPr>
            <p:nvPr/>
          </p:nvSpPr>
          <p:spPr bwMode="auto">
            <a:xfrm>
              <a:off x="8636000" y="1371600"/>
              <a:ext cx="2438400" cy="762000"/>
            </a:xfrm>
            <a:prstGeom prst="wedgeRoundRectCallout">
              <a:avLst>
                <a:gd name="adj1" fmla="val -78731"/>
                <a:gd name="adj2" fmla="val 56250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A paper label with RFID inside</a:t>
              </a:r>
            </a:p>
          </p:txBody>
        </p:sp>
        <p:sp>
          <p:nvSpPr>
            <p:cNvPr id="31749" name="AutoShape 5"/>
            <p:cNvSpPr>
              <a:spLocks noChangeArrowheads="1"/>
            </p:cNvSpPr>
            <p:nvPr/>
          </p:nvSpPr>
          <p:spPr bwMode="auto">
            <a:xfrm>
              <a:off x="8432800" y="2971800"/>
              <a:ext cx="2438400" cy="990600"/>
            </a:xfrm>
            <a:prstGeom prst="wedgeRoundRectCallout">
              <a:avLst>
                <a:gd name="adj1" fmla="val -87500"/>
                <a:gd name="adj2" fmla="val -37819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An antenna, printed, etched or stamped…</a:t>
              </a:r>
            </a:p>
          </p:txBody>
        </p:sp>
        <p:sp>
          <p:nvSpPr>
            <p:cNvPr id="31750" name="AutoShape 6"/>
            <p:cNvSpPr>
              <a:spLocks noChangeArrowheads="1"/>
            </p:cNvSpPr>
            <p:nvPr/>
          </p:nvSpPr>
          <p:spPr bwMode="auto">
            <a:xfrm>
              <a:off x="5791200" y="4953000"/>
              <a:ext cx="2946400" cy="685800"/>
            </a:xfrm>
            <a:prstGeom prst="wedgeRoundRectCallout">
              <a:avLst>
                <a:gd name="adj1" fmla="val -45616"/>
                <a:gd name="adj2" fmla="val -195370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…on a substrate e.g. a plastic foil…</a:t>
              </a:r>
            </a:p>
          </p:txBody>
        </p:sp>
        <p:sp>
          <p:nvSpPr>
            <p:cNvPr id="31751" name="AutoShape 7"/>
            <p:cNvSpPr>
              <a:spLocks noChangeArrowheads="1"/>
            </p:cNvSpPr>
            <p:nvPr/>
          </p:nvSpPr>
          <p:spPr bwMode="auto">
            <a:xfrm>
              <a:off x="812800" y="4572000"/>
              <a:ext cx="2235200" cy="762000"/>
            </a:xfrm>
            <a:prstGeom prst="wedgeRoundRectCallout">
              <a:avLst>
                <a:gd name="adj1" fmla="val 67236"/>
                <a:gd name="adj2" fmla="val -191667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…and a chip attached to it.</a:t>
              </a:r>
            </a:p>
          </p:txBody>
        </p:sp>
      </p:grpSp>
      <p:sp>
        <p:nvSpPr>
          <p:cNvPr id="9" name="Slide Number Placeholder 3"/>
          <p:cNvSpPr txBox="1">
            <a:spLocks/>
          </p:cNvSpPr>
          <p:nvPr/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24E6-5727-4C58-9C0B-001A6113A89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0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817" y="1726300"/>
            <a:ext cx="10363200" cy="4114800"/>
          </a:xfrm>
        </p:spPr>
        <p:txBody>
          <a:bodyPr/>
          <a:lstStyle/>
          <a:p>
            <a:r>
              <a:rPr lang="en-US" altLang="en-US" sz="2000" dirty="0" smtClean="0"/>
              <a:t>RFID (Radio Frequency Identification) is a technology that involved tags that emit radio signals and devices called readers that pick up signals</a:t>
            </a:r>
          </a:p>
          <a:p>
            <a:pPr>
              <a:buFont typeface="Wingdings" pitchFamily="2" charset="2"/>
              <a:buNone/>
            </a:pPr>
            <a:r>
              <a:rPr lang="en-US" altLang="en-US" sz="2000" dirty="0" smtClean="0"/>
              <a:t> </a:t>
            </a:r>
          </a:p>
          <a:p>
            <a:endParaRPr lang="en-US" altLang="en-US" sz="2000" dirty="0" smtClean="0"/>
          </a:p>
          <a:p>
            <a:pPr>
              <a:buFont typeface="Wingdings" pitchFamily="2" charset="2"/>
              <a:buNone/>
            </a:pPr>
            <a:endParaRPr lang="en-US" altLang="en-US" sz="2000" dirty="0" smtClean="0"/>
          </a:p>
          <a:p>
            <a:pPr>
              <a:buFont typeface="Wingdings" pitchFamily="2" charset="2"/>
              <a:buNone/>
            </a:pPr>
            <a:endParaRPr lang="en-US" altLang="en-US" sz="2000" dirty="0" smtClean="0"/>
          </a:p>
          <a:p>
            <a:pPr>
              <a:buFont typeface="Wingdings" pitchFamily="2" charset="2"/>
              <a:buNone/>
            </a:pPr>
            <a:endParaRPr lang="en-US" altLang="en-US" sz="2000" dirty="0" smtClean="0"/>
          </a:p>
          <a:p>
            <a:r>
              <a:rPr lang="en-US" altLang="en-US" sz="2000" dirty="0" smtClean="0"/>
              <a:t>RFID tags consist of a chip for holding data and an antenna for communicating data through radio waves</a:t>
            </a:r>
          </a:p>
          <a:p>
            <a:r>
              <a:rPr lang="en-US" altLang="en-US" sz="2000" dirty="0" smtClean="0"/>
              <a:t>The reach of RFID signals depends on the kind of chip (frequency) but is usually from several inches to 200+ feet</a:t>
            </a:r>
          </a:p>
          <a:p>
            <a:r>
              <a:rPr lang="en-US" altLang="en-US" sz="2000" dirty="0" smtClean="0"/>
              <a:t>EPC Code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73670" y="2590800"/>
            <a:ext cx="7450095" cy="1387475"/>
            <a:chOff x="2336800" y="1981200"/>
            <a:chExt cx="7450095" cy="1387475"/>
          </a:xfrm>
        </p:grpSpPr>
        <p:pic>
          <p:nvPicPr>
            <p:cNvPr id="3277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800" y="2590800"/>
              <a:ext cx="5080000" cy="77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2" name="Line 5"/>
            <p:cNvSpPr>
              <a:spLocks noChangeShapeType="1"/>
            </p:cNvSpPr>
            <p:nvPr/>
          </p:nvSpPr>
          <p:spPr bwMode="auto">
            <a:xfrm flipH="1">
              <a:off x="6908800" y="2286000"/>
              <a:ext cx="1727200" cy="609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2773" name="Line 6"/>
            <p:cNvSpPr>
              <a:spLocks noChangeShapeType="1"/>
            </p:cNvSpPr>
            <p:nvPr/>
          </p:nvSpPr>
          <p:spPr bwMode="auto">
            <a:xfrm flipH="1">
              <a:off x="4876800" y="2209800"/>
              <a:ext cx="1930400" cy="685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774" name="Text Box 7"/>
            <p:cNvSpPr txBox="1">
              <a:spLocks noChangeArrowheads="1"/>
            </p:cNvSpPr>
            <p:nvPr/>
          </p:nvSpPr>
          <p:spPr bwMode="auto">
            <a:xfrm>
              <a:off x="8839200" y="2133600"/>
              <a:ext cx="9476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latin typeface="Arial" pitchFamily="34" charset="0"/>
                </a:rPr>
                <a:t>Antenna</a:t>
              </a:r>
            </a:p>
          </p:txBody>
        </p:sp>
        <p:sp>
          <p:nvSpPr>
            <p:cNvPr id="32775" name="Text Box 8"/>
            <p:cNvSpPr txBox="1">
              <a:spLocks noChangeArrowheads="1"/>
            </p:cNvSpPr>
            <p:nvPr/>
          </p:nvSpPr>
          <p:spPr bwMode="auto">
            <a:xfrm>
              <a:off x="6908801" y="1981200"/>
              <a:ext cx="6046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latin typeface="Arial" pitchFamily="34" charset="0"/>
                </a:rPr>
                <a:t>Chip</a:t>
              </a:r>
            </a:p>
          </p:txBody>
        </p:sp>
      </p:grpSp>
      <p:pic>
        <p:nvPicPr>
          <p:cNvPr id="32776" name="Picture 10" descr="chart_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527" y="5718270"/>
            <a:ext cx="4419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Rectangle 12"/>
          <p:cNvSpPr>
            <a:spLocks noGrp="1" noChangeArrowheads="1"/>
          </p:cNvSpPr>
          <p:nvPr>
            <p:ph type="title"/>
          </p:nvPr>
        </p:nvSpPr>
        <p:spPr>
          <a:xfrm>
            <a:off x="1611952" y="638033"/>
            <a:ext cx="8824384" cy="876868"/>
          </a:xfrm>
        </p:spPr>
        <p:txBody>
          <a:bodyPr anchor="t"/>
          <a:lstStyle/>
          <a:p>
            <a:pPr>
              <a:lnSpc>
                <a:spcPct val="120000"/>
              </a:lnSpc>
              <a:defRPr/>
            </a:pPr>
            <a:r>
              <a:rPr lang="en-US" kern="1200" dirty="0"/>
              <a:t>What is RFID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24E6-5727-4C58-9C0B-001A6113A89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74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031202" y="1663223"/>
            <a:ext cx="3630082" cy="4704735"/>
            <a:chOff x="8460318" y="1060450"/>
            <a:chExt cx="3630082" cy="5062538"/>
          </a:xfrm>
        </p:grpSpPr>
        <p:grpSp>
          <p:nvGrpSpPr>
            <p:cNvPr id="2" name="Group 1"/>
            <p:cNvGrpSpPr/>
            <p:nvPr/>
          </p:nvGrpSpPr>
          <p:grpSpPr>
            <a:xfrm>
              <a:off x="8460318" y="1060450"/>
              <a:ext cx="1568449" cy="5062538"/>
              <a:chOff x="8460318" y="1060450"/>
              <a:chExt cx="1568449" cy="5062538"/>
            </a:xfrm>
          </p:grpSpPr>
          <p:grpSp>
            <p:nvGrpSpPr>
              <p:cNvPr id="33796" name="Group 4"/>
              <p:cNvGrpSpPr>
                <a:grpSpLocks/>
              </p:cNvGrpSpPr>
              <p:nvPr/>
            </p:nvGrpSpPr>
            <p:grpSpPr bwMode="auto">
              <a:xfrm>
                <a:off x="9012767" y="1544639"/>
                <a:ext cx="438151" cy="4110037"/>
                <a:chOff x="4908" y="1309"/>
                <a:chExt cx="207" cy="2589"/>
              </a:xfrm>
            </p:grpSpPr>
            <p:sp>
              <p:nvSpPr>
                <p:cNvPr id="33807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5012" y="1309"/>
                  <a:ext cx="0" cy="2589"/>
                </a:xfrm>
                <a:prstGeom prst="line">
                  <a:avLst/>
                </a:prstGeom>
                <a:noFill/>
                <a:ln w="5080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8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4908" y="1317"/>
                  <a:ext cx="202" cy="0"/>
                </a:xfrm>
                <a:prstGeom prst="line">
                  <a:avLst/>
                </a:prstGeom>
                <a:noFill/>
                <a:ln w="5080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9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4913" y="3884"/>
                  <a:ext cx="202" cy="0"/>
                </a:xfrm>
                <a:prstGeom prst="line">
                  <a:avLst/>
                </a:prstGeom>
                <a:noFill/>
                <a:ln w="5080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797" name="Text Box 8"/>
              <p:cNvSpPr txBox="1">
                <a:spLocks noChangeArrowheads="1"/>
              </p:cNvSpPr>
              <p:nvPr/>
            </p:nvSpPr>
            <p:spPr bwMode="auto">
              <a:xfrm>
                <a:off x="8460318" y="1060450"/>
                <a:ext cx="1568449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FF6600"/>
                    </a:solidFill>
                  </a:rPr>
                  <a:t>High Cost &amp; Performance</a:t>
                </a:r>
              </a:p>
            </p:txBody>
          </p:sp>
          <p:sp>
            <p:nvSpPr>
              <p:cNvPr id="33798" name="Text Box 9"/>
              <p:cNvSpPr txBox="1">
                <a:spLocks noChangeArrowheads="1"/>
              </p:cNvSpPr>
              <p:nvPr/>
            </p:nvSpPr>
            <p:spPr bwMode="auto">
              <a:xfrm>
                <a:off x="8473018" y="5665788"/>
                <a:ext cx="15367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FF6600"/>
                    </a:solidFill>
                  </a:rPr>
                  <a:t>Low Cost &amp; Performance</a:t>
                </a:r>
              </a:p>
            </p:txBody>
          </p:sp>
        </p:grpSp>
        <p:sp>
          <p:nvSpPr>
            <p:cNvPr id="33799" name="Line 10"/>
            <p:cNvSpPr>
              <a:spLocks noChangeShapeType="1"/>
            </p:cNvSpPr>
            <p:nvPr/>
          </p:nvSpPr>
          <p:spPr bwMode="auto">
            <a:xfrm rot="10800000">
              <a:off x="9381067" y="4456113"/>
              <a:ext cx="60325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Text Box 11"/>
            <p:cNvSpPr txBox="1">
              <a:spLocks noChangeArrowheads="1"/>
            </p:cNvSpPr>
            <p:nvPr/>
          </p:nvSpPr>
          <p:spPr bwMode="auto">
            <a:xfrm>
              <a:off x="9982200" y="4243389"/>
              <a:ext cx="2108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000" dirty="0">
                  <a:solidFill>
                    <a:schemeClr val="accent2"/>
                  </a:solidFill>
                </a:rPr>
                <a:t>ISO 18000-6B</a:t>
              </a:r>
              <a:br>
                <a:rPr lang="en-US" altLang="en-US" sz="1000" dirty="0">
                  <a:solidFill>
                    <a:schemeClr val="accent2"/>
                  </a:solidFill>
                </a:rPr>
              </a:br>
              <a:r>
                <a:rPr lang="en-US" altLang="en-US" sz="1000" dirty="0">
                  <a:solidFill>
                    <a:schemeClr val="accent2"/>
                  </a:solidFill>
                </a:rPr>
                <a:t>(Intermec &amp; Philips)</a:t>
              </a:r>
            </a:p>
          </p:txBody>
        </p:sp>
        <p:sp>
          <p:nvSpPr>
            <p:cNvPr id="33801" name="Line 12"/>
            <p:cNvSpPr>
              <a:spLocks noChangeShapeType="1"/>
            </p:cNvSpPr>
            <p:nvPr/>
          </p:nvSpPr>
          <p:spPr bwMode="auto">
            <a:xfrm rot="10800000">
              <a:off x="9376833" y="4775200"/>
              <a:ext cx="60325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Line 13"/>
            <p:cNvSpPr>
              <a:spLocks noChangeShapeType="1"/>
            </p:cNvSpPr>
            <p:nvPr/>
          </p:nvSpPr>
          <p:spPr bwMode="auto">
            <a:xfrm rot="10800000">
              <a:off x="9391652" y="5286375"/>
              <a:ext cx="603249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3" name="Text Box 14"/>
            <p:cNvSpPr txBox="1">
              <a:spLocks noChangeArrowheads="1"/>
            </p:cNvSpPr>
            <p:nvPr/>
          </p:nvSpPr>
          <p:spPr bwMode="auto">
            <a:xfrm>
              <a:off x="10007600" y="5095876"/>
              <a:ext cx="174413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000">
                  <a:solidFill>
                    <a:srgbClr val="FF0000"/>
                  </a:solidFill>
                </a:rPr>
                <a:t>Class 0, 0+ &amp; 1 (Matrics &amp; Alien)</a:t>
              </a:r>
            </a:p>
          </p:txBody>
        </p:sp>
        <p:sp>
          <p:nvSpPr>
            <p:cNvPr id="33804" name="Text Box 15"/>
            <p:cNvSpPr txBox="1">
              <a:spLocks noChangeArrowheads="1"/>
            </p:cNvSpPr>
            <p:nvPr/>
          </p:nvSpPr>
          <p:spPr bwMode="auto">
            <a:xfrm>
              <a:off x="9982200" y="4586289"/>
              <a:ext cx="2108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000">
                  <a:solidFill>
                    <a:schemeClr val="accent2"/>
                  </a:solidFill>
                </a:rPr>
                <a:t>ISO 18000-6B v1.19</a:t>
              </a:r>
              <a:br>
                <a:rPr lang="en-US" altLang="en-US" sz="1000">
                  <a:solidFill>
                    <a:schemeClr val="accent2"/>
                  </a:solidFill>
                </a:rPr>
              </a:br>
              <a:r>
                <a:rPr lang="en-US" altLang="en-US" sz="1000">
                  <a:solidFill>
                    <a:schemeClr val="accent2"/>
                  </a:solidFill>
                </a:rPr>
                <a:t>(Intermec &amp; Philips)</a:t>
              </a:r>
            </a:p>
          </p:txBody>
        </p:sp>
        <p:sp>
          <p:nvSpPr>
            <p:cNvPr id="33805" name="Line 16"/>
            <p:cNvSpPr>
              <a:spLocks noChangeShapeType="1"/>
            </p:cNvSpPr>
            <p:nvPr/>
          </p:nvSpPr>
          <p:spPr bwMode="auto">
            <a:xfrm rot="10800000">
              <a:off x="9387418" y="5083175"/>
              <a:ext cx="603249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Text Box 17"/>
            <p:cNvSpPr txBox="1">
              <a:spLocks noChangeArrowheads="1"/>
            </p:cNvSpPr>
            <p:nvPr/>
          </p:nvSpPr>
          <p:spPr bwMode="auto">
            <a:xfrm>
              <a:off x="9988551" y="4948239"/>
              <a:ext cx="174413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000">
                  <a:solidFill>
                    <a:srgbClr val="009900"/>
                  </a:solidFill>
                </a:rPr>
                <a:t>Gen 2 (many)</a:t>
              </a:r>
            </a:p>
          </p:txBody>
        </p:sp>
      </p:grpSp>
      <p:sp>
        <p:nvSpPr>
          <p:cNvPr id="18" name="Rectangle 3"/>
          <p:cNvSpPr>
            <a:spLocks noGrp="1" noChangeArrowheads="1"/>
          </p:cNvSpPr>
          <p:nvPr>
            <p:ph type="title"/>
          </p:nvPr>
        </p:nvSpPr>
        <p:spPr>
          <a:xfrm>
            <a:off x="812800" y="575481"/>
            <a:ext cx="10363200" cy="7620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dirty="0" smtClean="0"/>
              <a:t>RFID tag types</a:t>
            </a:r>
            <a:endParaRPr lang="en-US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797039" y="1742535"/>
            <a:ext cx="9403743" cy="475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Tx/>
              <a:buBlip>
                <a:blip r:embed="rId3"/>
              </a:buBlip>
              <a:defRPr sz="3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latin typeface="+mn-lt"/>
              </a:defRPr>
            </a:lvl9pPr>
          </a:lstStyle>
          <a:p>
            <a:r>
              <a:rPr lang="en-US" altLang="zh-CN" kern="0" dirty="0"/>
              <a:t>Active Tags</a:t>
            </a:r>
          </a:p>
          <a:p>
            <a:pPr lvl="1"/>
            <a:r>
              <a:rPr lang="en-US" altLang="zh-CN" kern="0" dirty="0"/>
              <a:t>Battery powered memory, radio &amp; circuitry</a:t>
            </a:r>
          </a:p>
          <a:p>
            <a:pPr lvl="1"/>
            <a:r>
              <a:rPr lang="en-US" altLang="zh-CN" kern="0" dirty="0"/>
              <a:t>High Read Range (up to 300 feet)</a:t>
            </a:r>
          </a:p>
          <a:p>
            <a:pPr lvl="1"/>
            <a:r>
              <a:rPr lang="en-US" altLang="zh-CN" kern="0" dirty="0"/>
              <a:t>No smart media usage</a:t>
            </a:r>
          </a:p>
          <a:p>
            <a:endParaRPr lang="en-US" altLang="zh-CN" kern="0" dirty="0"/>
          </a:p>
          <a:p>
            <a:r>
              <a:rPr lang="en-US" altLang="zh-CN" kern="0" dirty="0"/>
              <a:t>Semi-passive</a:t>
            </a:r>
          </a:p>
          <a:p>
            <a:pPr lvl="1"/>
            <a:r>
              <a:rPr lang="en-US" altLang="zh-CN" kern="0" dirty="0"/>
              <a:t>Reader activates tag, but battery powers memory </a:t>
            </a:r>
            <a:br>
              <a:rPr lang="en-US" altLang="zh-CN" kern="0" dirty="0"/>
            </a:br>
            <a:r>
              <a:rPr lang="en-US" altLang="zh-CN" kern="0" dirty="0"/>
              <a:t>and circuitry</a:t>
            </a:r>
          </a:p>
          <a:p>
            <a:pPr lvl="1"/>
            <a:r>
              <a:rPr lang="en-US" altLang="zh-CN" kern="0" dirty="0"/>
              <a:t>Medium Read Range (up to 50 feet)</a:t>
            </a:r>
          </a:p>
          <a:p>
            <a:pPr lvl="1"/>
            <a:r>
              <a:rPr lang="en-US" altLang="zh-CN" kern="0" dirty="0"/>
              <a:t>Smart media market beginning to emerge</a:t>
            </a:r>
          </a:p>
          <a:p>
            <a:endParaRPr lang="en-US" altLang="zh-CN" kern="0" dirty="0"/>
          </a:p>
          <a:p>
            <a:r>
              <a:rPr lang="en-US" altLang="zh-CN" kern="0" dirty="0"/>
              <a:t>Passive Backscatter</a:t>
            </a:r>
          </a:p>
          <a:p>
            <a:pPr lvl="1"/>
            <a:r>
              <a:rPr lang="en-US" altLang="zh-CN" kern="0" dirty="0"/>
              <a:t>Reader powered</a:t>
            </a:r>
          </a:p>
          <a:p>
            <a:pPr lvl="1"/>
            <a:r>
              <a:rPr lang="en-US" altLang="zh-CN" kern="0" dirty="0"/>
              <a:t>Shorter Read Range (up to 20 feet)</a:t>
            </a:r>
          </a:p>
          <a:p>
            <a:pPr lvl="1"/>
            <a:r>
              <a:rPr lang="en-US" altLang="zh-CN" kern="0" dirty="0"/>
              <a:t>Most common for smart media</a:t>
            </a:r>
          </a:p>
          <a:p>
            <a:endParaRPr lang="en-US" altLang="zh-CN" kern="0" dirty="0"/>
          </a:p>
        </p:txBody>
      </p:sp>
      <p:sp>
        <p:nvSpPr>
          <p:cNvPr id="23" name="Slide Number Placeholder 3"/>
          <p:cNvSpPr txBox="1">
            <a:spLocks/>
          </p:cNvSpPr>
          <p:nvPr/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24E6-5727-4C58-9C0B-001A6113A89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4289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Prof. Sam </a:t>
            </a:r>
            <a:r>
              <a:rPr lang="en-US" dirty="0" err="1" smtClean="0"/>
              <a:t>Mannan</a:t>
            </a:r>
            <a:endParaRPr lang="en-US" dirty="0" smtClean="0"/>
          </a:p>
          <a:p>
            <a:r>
              <a:rPr lang="en-US" dirty="0" smtClean="0"/>
              <a:t>Prof. Ben </a:t>
            </a:r>
            <a:r>
              <a:rPr lang="en-US" dirty="0" err="1" smtClean="0"/>
              <a:t>Zoghi</a:t>
            </a:r>
            <a:endParaRPr lang="en-US" dirty="0" smtClean="0"/>
          </a:p>
          <a:p>
            <a:r>
              <a:rPr lang="en-US" dirty="0" smtClean="0"/>
              <a:t>Dr. Hao Chen</a:t>
            </a:r>
          </a:p>
          <a:p>
            <a:r>
              <a:rPr lang="en-US" dirty="0" smtClean="0"/>
              <a:t>Dr. Samina Rahmani</a:t>
            </a:r>
          </a:p>
          <a:p>
            <a:r>
              <a:rPr lang="en-US" dirty="0" smtClean="0"/>
              <a:t>Mr. </a:t>
            </a:r>
            <a:r>
              <a:rPr lang="en-US" dirty="0" err="1" smtClean="0"/>
              <a:t>Yizhi</a:t>
            </a:r>
            <a:r>
              <a:rPr lang="en-US" dirty="0" smtClean="0"/>
              <a:t> Hong</a:t>
            </a:r>
          </a:p>
          <a:p>
            <a:r>
              <a:rPr lang="en-US" dirty="0" smtClean="0"/>
              <a:t>Mr. Brian Harding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58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749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774394"/>
              </p:ext>
            </p:extLst>
          </p:nvPr>
        </p:nvGraphicFramePr>
        <p:xfrm>
          <a:off x="1372690" y="2059082"/>
          <a:ext cx="9127067" cy="2286000"/>
        </p:xfrm>
        <a:graphic>
          <a:graphicData uri="http://schemas.openxmlformats.org/drawingml/2006/table">
            <a:tbl>
              <a:tblPr/>
              <a:tblGrid>
                <a:gridCol w="2311400"/>
                <a:gridCol w="6815667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Class 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Description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Passive, Read only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Passive, Write once, Read many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Passive, Multi Write / Read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60" name="Rectangle 6"/>
          <p:cNvSpPr>
            <a:spLocks noChangeArrowheads="1"/>
          </p:cNvSpPr>
          <p:nvPr/>
        </p:nvSpPr>
        <p:spPr bwMode="auto">
          <a:xfrm>
            <a:off x="1340514" y="4750559"/>
            <a:ext cx="981921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fr-CA" altLang="en-US" sz="2000" b="0" i="0" dirty="0"/>
              <a:t>Read/</a:t>
            </a:r>
            <a:r>
              <a:rPr lang="fr-CA" altLang="en-US" sz="2000" b="0" i="0" dirty="0" err="1"/>
              <a:t>Write</a:t>
            </a:r>
            <a:r>
              <a:rPr lang="fr-CA" altLang="en-US" sz="2000" b="0" i="0" dirty="0">
                <a:cs typeface="Arial" pitchFamily="34" charset="0"/>
              </a:rPr>
              <a:t>: </a:t>
            </a:r>
            <a:r>
              <a:rPr lang="fr-CA" altLang="en-US" sz="2000" b="0" i="0" dirty="0" err="1">
                <a:cs typeface="Arial" pitchFamily="34" charset="0"/>
              </a:rPr>
              <a:t>Allows</a:t>
            </a:r>
            <a:r>
              <a:rPr lang="fr-CA" altLang="en-US" sz="2000" b="0" i="0" dirty="0">
                <a:cs typeface="Arial" pitchFamily="34" charset="0"/>
              </a:rPr>
              <a:t> </a:t>
            </a:r>
            <a:r>
              <a:rPr lang="fr-CA" altLang="en-US" sz="2000" b="0" i="0" dirty="0" err="1">
                <a:cs typeface="Arial" pitchFamily="34" charset="0"/>
              </a:rPr>
              <a:t>editing</a:t>
            </a:r>
            <a:r>
              <a:rPr lang="fr-CA" altLang="en-US" sz="2000" b="0" i="0" dirty="0">
                <a:cs typeface="Arial" pitchFamily="34" charset="0"/>
              </a:rPr>
              <a:t>, </a:t>
            </a:r>
            <a:r>
              <a:rPr lang="fr-CA" altLang="en-US" sz="2000" b="0" i="0" dirty="0" err="1">
                <a:cs typeface="Arial" pitchFamily="34" charset="0"/>
              </a:rPr>
              <a:t>adding</a:t>
            </a:r>
            <a:r>
              <a:rPr lang="fr-CA" altLang="en-US" sz="2000" b="0" i="0" dirty="0">
                <a:cs typeface="Arial" pitchFamily="34" charset="0"/>
              </a:rPr>
              <a:t> information, rewriting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CA" altLang="en-US" sz="2000" b="0" i="0" dirty="0">
                <a:cs typeface="Arial" pitchFamily="34" charset="0"/>
              </a:rPr>
              <a:t>Read </a:t>
            </a:r>
            <a:r>
              <a:rPr lang="fr-CA" altLang="en-US" sz="2000" b="0" i="0" dirty="0" err="1">
                <a:cs typeface="Arial" pitchFamily="34" charset="0"/>
              </a:rPr>
              <a:t>only</a:t>
            </a:r>
            <a:r>
              <a:rPr lang="fr-CA" altLang="en-US" sz="2000" b="0" i="0" dirty="0">
                <a:cs typeface="Arial" pitchFamily="34" charset="0"/>
              </a:rPr>
              <a:t>: no </a:t>
            </a:r>
            <a:r>
              <a:rPr lang="fr-CA" altLang="en-US" sz="2000" b="0" i="0" dirty="0" err="1">
                <a:cs typeface="Arial" pitchFamily="34" charset="0"/>
              </a:rPr>
              <a:t>possibility</a:t>
            </a:r>
            <a:r>
              <a:rPr lang="fr-CA" altLang="en-US" sz="2000" b="0" i="0" dirty="0">
                <a:cs typeface="Arial" pitchFamily="34" charset="0"/>
              </a:rPr>
              <a:t> of </a:t>
            </a:r>
            <a:r>
              <a:rPr lang="fr-CA" altLang="en-US" sz="2000" b="0" i="0" dirty="0" err="1">
                <a:cs typeface="Arial" pitchFamily="34" charset="0"/>
              </a:rPr>
              <a:t>editing</a:t>
            </a:r>
            <a:endParaRPr lang="fr-CA" altLang="en-US" sz="2000" b="0" i="0" dirty="0"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fr-CA" altLang="en-US" sz="2000" b="0" i="0" dirty="0" err="1">
                <a:cs typeface="Arial" pitchFamily="34" charset="0"/>
              </a:rPr>
              <a:t>Other</a:t>
            </a:r>
            <a:r>
              <a:rPr lang="fr-CA" altLang="en-US" sz="2000" b="0" i="0" dirty="0">
                <a:cs typeface="Arial" pitchFamily="34" charset="0"/>
              </a:rPr>
              <a:t> classifications : WORM, WMRM, etc.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812800" y="575481"/>
            <a:ext cx="10363200" cy="7620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dirty="0" smtClean="0"/>
              <a:t>Passive tag classes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24E6-5727-4C58-9C0B-001A6113A89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4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-406400" y="6400800"/>
            <a:ext cx="1016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C117FD-09FA-4267-995A-8422A5D07C97}" type="slidenum">
              <a:rPr lang="fr-FR" altLang="en-US" sz="1400">
                <a:latin typeface="Trebuchet MS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fr-FR" altLang="en-US" sz="1400">
              <a:latin typeface="Trebuchet MS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4113" y="1876426"/>
            <a:ext cx="10566400" cy="1247775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fr-CA" sz="2400" dirty="0" smtClean="0"/>
              <a:t>Passive </a:t>
            </a:r>
            <a:r>
              <a:rPr lang="fr-CA" sz="2400" dirty="0" err="1" smtClean="0"/>
              <a:t>transponders</a:t>
            </a:r>
            <a:r>
              <a:rPr lang="fr-CA" sz="2400" dirty="0" smtClean="0"/>
              <a:t> are not </a:t>
            </a:r>
            <a:r>
              <a:rPr lang="fr-CA" sz="2400" dirty="0" err="1" smtClean="0"/>
              <a:t>equipped</a:t>
            </a:r>
            <a:r>
              <a:rPr lang="fr-CA" sz="2400" dirty="0" smtClean="0"/>
              <a:t> </a:t>
            </a:r>
            <a:r>
              <a:rPr lang="fr-CA" sz="2400" dirty="0" err="1" smtClean="0"/>
              <a:t>with</a:t>
            </a:r>
            <a:r>
              <a:rPr lang="fr-CA" sz="2400" dirty="0" smtClean="0"/>
              <a:t> an </a:t>
            </a:r>
            <a:r>
              <a:rPr lang="fr-CA" sz="2400" dirty="0" err="1" smtClean="0"/>
              <a:t>internal</a:t>
            </a:r>
            <a:r>
              <a:rPr lang="fr-CA" sz="2400" dirty="0"/>
              <a:t> </a:t>
            </a:r>
            <a:r>
              <a:rPr lang="fr-CA" sz="2400" dirty="0" err="1" smtClean="0"/>
              <a:t>energy</a:t>
            </a:r>
            <a:r>
              <a:rPr lang="fr-CA" sz="2400" dirty="0" smtClean="0"/>
              <a:t> source (i.e. </a:t>
            </a:r>
            <a:r>
              <a:rPr lang="fr-CA" sz="2400" dirty="0" err="1" smtClean="0"/>
              <a:t>battery</a:t>
            </a:r>
            <a:r>
              <a:rPr lang="fr-CA" sz="2400" dirty="0" smtClean="0"/>
              <a:t>). </a:t>
            </a:r>
            <a:r>
              <a:rPr lang="fr-CA" sz="2400" dirty="0" err="1" smtClean="0"/>
              <a:t>They</a:t>
            </a:r>
            <a:r>
              <a:rPr lang="fr-CA" sz="2400" dirty="0" smtClean="0"/>
              <a:t> are </a:t>
            </a:r>
            <a:r>
              <a:rPr lang="fr-CA" sz="2400" dirty="0" err="1" smtClean="0"/>
              <a:t>activated</a:t>
            </a:r>
            <a:r>
              <a:rPr lang="fr-CA" sz="2400" dirty="0" smtClean="0"/>
              <a:t> and </a:t>
            </a:r>
            <a:r>
              <a:rPr lang="fr-CA" sz="2400" i="1" u="sng" dirty="0" err="1" smtClean="0"/>
              <a:t>powered</a:t>
            </a:r>
            <a:r>
              <a:rPr lang="fr-CA" sz="2400" dirty="0" smtClean="0"/>
              <a:t> by a </a:t>
            </a:r>
            <a:r>
              <a:rPr lang="fr-CA" sz="2400" dirty="0" err="1" smtClean="0"/>
              <a:t>reader</a:t>
            </a:r>
            <a:r>
              <a:rPr lang="fr-CA" sz="2400" dirty="0" smtClean="0"/>
              <a:t> </a:t>
            </a:r>
            <a:r>
              <a:rPr lang="fr-CA" sz="1800" dirty="0" smtClean="0"/>
              <a:t>(the </a:t>
            </a:r>
            <a:r>
              <a:rPr lang="fr-CA" sz="1800" dirty="0" err="1" smtClean="0"/>
              <a:t>electromagnetic</a:t>
            </a:r>
            <a:r>
              <a:rPr lang="fr-CA" sz="1800" dirty="0" smtClean="0"/>
              <a:t> </a:t>
            </a:r>
            <a:r>
              <a:rPr lang="fr-CA" sz="1800" dirty="0" err="1" smtClean="0"/>
              <a:t>field</a:t>
            </a:r>
            <a:r>
              <a:rPr lang="fr-CA" sz="1800" dirty="0" smtClean="0"/>
              <a:t> </a:t>
            </a:r>
            <a:r>
              <a:rPr lang="fr-CA" sz="1800" dirty="0" err="1" smtClean="0"/>
              <a:t>activates</a:t>
            </a:r>
            <a:r>
              <a:rPr lang="fr-CA" sz="1800" dirty="0" smtClean="0"/>
              <a:t> the </a:t>
            </a:r>
            <a:r>
              <a:rPr lang="fr-CA" sz="1800" dirty="0" err="1" smtClean="0"/>
              <a:t>integrated</a:t>
            </a:r>
            <a:r>
              <a:rPr lang="fr-CA" sz="1800" dirty="0" smtClean="0"/>
              <a:t> circuit).</a:t>
            </a:r>
            <a:endParaRPr lang="fr-CA" sz="140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fr-CA" sz="1400" dirty="0" smtClean="0"/>
          </a:p>
        </p:txBody>
      </p:sp>
      <p:pic>
        <p:nvPicPr>
          <p:cNvPr id="36869" name="Picture 6" descr="01fig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97200"/>
            <a:ext cx="3090333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 descr="01fig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18" y="3124201"/>
            <a:ext cx="308398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5327652" y="4437064"/>
            <a:ext cx="2305049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transponder</a:t>
            </a:r>
            <a:endParaRPr lang="en-US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24E6-5727-4C58-9C0B-001A6113A89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0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-406400" y="6400800"/>
            <a:ext cx="1016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FEB663-5747-4C5F-B2B5-A676455C31F6}" type="slidenum">
              <a:rPr lang="fr-FR" altLang="en-US" sz="1400">
                <a:latin typeface="Trebuchet MS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fr-FR" altLang="en-US" sz="1400">
              <a:latin typeface="Trebuchet MS" pitchFamily="34" charset="0"/>
            </a:endParaRPr>
          </a:p>
        </p:txBody>
      </p:sp>
      <p:pic>
        <p:nvPicPr>
          <p:cNvPr id="38915" name="Picture 2" descr="matrics_chip_small_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417" y="4935537"/>
            <a:ext cx="1706033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4" descr="rfid_ch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1" y="4349750"/>
            <a:ext cx="1631951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5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418" y="1891630"/>
            <a:ext cx="142240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6" descr="i-co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451" y="3155950"/>
            <a:ext cx="95673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transponder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97039" y="1742535"/>
            <a:ext cx="9403743" cy="475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Tx/>
              <a:buBlip>
                <a:blip r:embed="rId7"/>
              </a:buBlip>
              <a:defRPr sz="3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latin typeface="+mn-lt"/>
              </a:defRPr>
            </a:lvl9pPr>
          </a:lstStyle>
          <a:p>
            <a:endParaRPr lang="en-US" altLang="zh-CN" kern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819758" y="1858926"/>
            <a:ext cx="9403743" cy="475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Tx/>
              <a:buBlip>
                <a:blip r:embed="rId7"/>
              </a:buBlip>
              <a:defRPr sz="3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latin typeface="+mn-lt"/>
              </a:defRPr>
            </a:lvl9pPr>
          </a:lstStyle>
          <a:p>
            <a:r>
              <a:rPr lang="en-US" altLang="zh-CN" sz="2400" kern="0" dirty="0"/>
              <a:t>Life cycle - theoretically infinite </a:t>
            </a:r>
          </a:p>
          <a:p>
            <a:r>
              <a:rPr lang="en-US" altLang="zh-CN" sz="2400" kern="0" dirty="0"/>
              <a:t>Reading distance: 2mm to 4.6m</a:t>
            </a:r>
          </a:p>
          <a:p>
            <a:r>
              <a:rPr lang="en-US" altLang="zh-CN" sz="2400" kern="0" dirty="0"/>
              <a:t>Memory: limited capacity</a:t>
            </a:r>
          </a:p>
          <a:p>
            <a:r>
              <a:rPr lang="en-US" altLang="zh-CN" sz="2400" kern="0" dirty="0"/>
              <a:t>Less costly than the other types of chips (15¢+)</a:t>
            </a:r>
          </a:p>
          <a:p>
            <a:r>
              <a:rPr lang="en-US" altLang="zh-CN" sz="2400" kern="0" dirty="0"/>
              <a:t>Generally used to trace objects -  less valued items or in very large quantities (e.g. SCM) which require a short reading distance </a:t>
            </a:r>
          </a:p>
          <a:p>
            <a:r>
              <a:rPr lang="en-US" altLang="zh-CN" sz="2400" kern="0" dirty="0"/>
              <a:t>low (LF), high (HF) and ultra-high (UHF) frequencies (i.e. 134KHz, 13.56MHz, 915MHz)</a:t>
            </a:r>
          </a:p>
          <a:p>
            <a:r>
              <a:rPr lang="en-US" altLang="zh-CN" sz="2400" kern="0" dirty="0"/>
              <a:t>Multiple sizes and shapes</a:t>
            </a: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24E6-5727-4C58-9C0B-001A6113A89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24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18" name="Group 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215722"/>
              </p:ext>
            </p:extLst>
          </p:nvPr>
        </p:nvGraphicFramePr>
        <p:xfrm>
          <a:off x="0" y="1350276"/>
          <a:ext cx="12192000" cy="5010306"/>
        </p:xfrm>
        <a:graphic>
          <a:graphicData uri="http://schemas.openxmlformats.org/drawingml/2006/table">
            <a:tbl>
              <a:tblPr/>
              <a:tblGrid>
                <a:gridCol w="6098117"/>
                <a:gridCol w="6093883"/>
              </a:tblGrid>
              <a:tr h="3962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RFID</a:t>
                      </a:r>
                    </a:p>
                  </a:txBody>
                  <a:tcPr marL="121920" marR="12192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Barcode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Electronic Device</a:t>
                      </a:r>
                    </a:p>
                  </a:txBody>
                  <a:tcPr marL="121920" marR="12192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Printed Symbol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Uses RF Waves</a:t>
                      </a:r>
                    </a:p>
                  </a:txBody>
                  <a:tcPr marL="121920" marR="12192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Uses Light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Sensitive to EMI (noise) and metal, water</a:t>
                      </a:r>
                    </a:p>
                  </a:txBody>
                  <a:tcPr marL="121920" marR="12192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Not sensitive to EMI, metal, water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Non Line-of-Sight</a:t>
                      </a:r>
                    </a:p>
                  </a:txBody>
                  <a:tcPr marL="121920" marR="12192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Line-of-Sight Required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743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 labor required for read</a:t>
                      </a:r>
                    </a:p>
                  </a:txBody>
                  <a:tcPr marL="121920" marR="12192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Reading requires labor, except on conveyor w/ reliable label positioning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743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Can be hidden, protected</a:t>
                      </a:r>
                    </a:p>
                  </a:txBody>
                  <a:tcPr marL="121920" marR="12192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Subject to dirt, abrasion, etc.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Simultaneous Read</a:t>
                      </a:r>
                    </a:p>
                  </a:txBody>
                  <a:tcPr marL="121920" marR="12192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One-at-a-time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743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Range: Active – 300’+, Passive 30’</a:t>
                      </a:r>
                    </a:p>
                  </a:txBody>
                  <a:tcPr marL="121920" marR="12192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Range: 35’ if large, 2’ if small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Small to Large Data Size</a:t>
                      </a:r>
                    </a:p>
                  </a:txBody>
                  <a:tcPr marL="121920" marR="12192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Small to Medium (2D barcode) Data Size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Read/Write</a:t>
                      </a:r>
                    </a:p>
                  </a:txBody>
                  <a:tcPr marL="121920" marR="12192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Read-only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743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Always serialized (except EAS)</a:t>
                      </a:r>
                    </a:p>
                  </a:txBody>
                  <a:tcPr marL="121920" marR="12192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Usually not serialized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I/O to the world (sensors, computers)</a:t>
                      </a:r>
                    </a:p>
                  </a:txBody>
                  <a:tcPr marL="121920" marR="12192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 I/O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428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Strong Authentication possible (access control, non-duplication)</a:t>
                      </a:r>
                    </a:p>
                  </a:txBody>
                  <a:tcPr marL="121920" marR="12192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 Authentication, except encryption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$0.15 to $200+ tag, expensive reader</a:t>
                      </a:r>
                    </a:p>
                  </a:txBody>
                  <a:tcPr marL="121920" marR="12192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Virtually Free label, inexpensive reader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143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Emerging for some uses, Mature in other areas</a:t>
                      </a:r>
                    </a:p>
                  </a:txBody>
                  <a:tcPr marL="121920" marR="12192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Mature – Ubiquitous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1016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068" y="1165806"/>
            <a:ext cx="844549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7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024" y="1227719"/>
            <a:ext cx="1250949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 vs. Barcode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24E6-5727-4C58-9C0B-001A6113A89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0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Line 3"/>
          <p:cNvSpPr>
            <a:spLocks noChangeShapeType="1"/>
          </p:cNvSpPr>
          <p:nvPr/>
        </p:nvSpPr>
        <p:spPr bwMode="auto">
          <a:xfrm flipV="1">
            <a:off x="865968" y="1665346"/>
            <a:ext cx="9753600" cy="22860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865968" y="3951346"/>
            <a:ext cx="9753600" cy="23622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81252" y="6297671"/>
            <a:ext cx="5950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/>
              <a:t>1940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841752" y="6297671"/>
            <a:ext cx="5950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/>
              <a:t>1950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304368" y="6297671"/>
            <a:ext cx="5950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/>
              <a:t>1960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4764868" y="6297671"/>
            <a:ext cx="5950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/>
              <a:t>1970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6227485" y="6297671"/>
            <a:ext cx="5950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/>
              <a:t>1980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7687985" y="6297671"/>
            <a:ext cx="5950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/>
              <a:t>1990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9150601" y="6297671"/>
            <a:ext cx="5950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/>
              <a:t>2000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1373969" y="3798946"/>
            <a:ext cx="15872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99"/>
                </a:solidFill>
              </a:rPr>
              <a:t>“Friend or Foe”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4718292" y="3646547"/>
            <a:ext cx="16806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000099"/>
                </a:solidFill>
              </a:rPr>
              <a:t>Electronic Article</a:t>
            </a:r>
          </a:p>
          <a:p>
            <a:pPr algn="ctr" eaLnBrk="1" hangingPunct="1"/>
            <a:r>
              <a:rPr lang="en-US" altLang="en-US" sz="1600">
                <a:solidFill>
                  <a:srgbClr val="000099"/>
                </a:solidFill>
              </a:rPr>
              <a:t>Surveillance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6268244" y="4256146"/>
            <a:ext cx="13324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000099"/>
                </a:solidFill>
              </a:rPr>
              <a:t>Tracking</a:t>
            </a:r>
          </a:p>
          <a:p>
            <a:pPr algn="ctr" eaLnBrk="1" hangingPunct="1"/>
            <a:r>
              <a:rPr lang="en-US" altLang="en-US" sz="1600">
                <a:solidFill>
                  <a:srgbClr val="000099"/>
                </a:solidFill>
              </a:rPr>
              <a:t>Rail Road</a:t>
            </a:r>
          </a:p>
          <a:p>
            <a:pPr algn="ctr" eaLnBrk="1" hangingPunct="1"/>
            <a:r>
              <a:rPr lang="en-US" altLang="en-US" sz="1600">
                <a:solidFill>
                  <a:srgbClr val="000099"/>
                </a:solidFill>
              </a:rPr>
              <a:t>Rolling Stock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6237202" y="2960747"/>
            <a:ext cx="9669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000099"/>
                </a:solidFill>
              </a:rPr>
              <a:t>Cattle ID</a:t>
            </a:r>
          </a:p>
          <a:p>
            <a:pPr algn="ctr" eaLnBrk="1" hangingPunct="1"/>
            <a:r>
              <a:rPr lang="en-US" altLang="en-US" sz="1600">
                <a:solidFill>
                  <a:srgbClr val="000099"/>
                </a:solidFill>
              </a:rPr>
              <a:t>&amp; Mgmt.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7897420" y="2427347"/>
            <a:ext cx="14289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000099"/>
                </a:solidFill>
              </a:rPr>
              <a:t>Automatic</a:t>
            </a:r>
          </a:p>
          <a:p>
            <a:pPr algn="ctr" eaLnBrk="1" hangingPunct="1"/>
            <a:r>
              <a:rPr lang="en-US" altLang="en-US" sz="1600">
                <a:solidFill>
                  <a:srgbClr val="000099"/>
                </a:solidFill>
              </a:rPr>
              <a:t>Toll Collection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8110625" y="3113147"/>
            <a:ext cx="10406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000099"/>
                </a:solidFill>
              </a:rPr>
              <a:t>Container</a:t>
            </a:r>
          </a:p>
          <a:p>
            <a:pPr algn="ctr" eaLnBrk="1" hangingPunct="1"/>
            <a:r>
              <a:rPr lang="en-US" altLang="en-US" sz="1600">
                <a:solidFill>
                  <a:srgbClr val="000099"/>
                </a:solidFill>
              </a:rPr>
              <a:t>Tracking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10525181" y="3875147"/>
            <a:ext cx="95289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000099"/>
                </a:solidFill>
              </a:rPr>
              <a:t>Retail</a:t>
            </a:r>
          </a:p>
          <a:p>
            <a:pPr algn="ctr" eaLnBrk="1" hangingPunct="1"/>
            <a:r>
              <a:rPr lang="en-US" altLang="en-US" sz="1600">
                <a:solidFill>
                  <a:srgbClr val="000099"/>
                </a:solidFill>
              </a:rPr>
              <a:t>Case &amp;</a:t>
            </a:r>
          </a:p>
          <a:p>
            <a:pPr algn="ctr" eaLnBrk="1" hangingPunct="1"/>
            <a:r>
              <a:rPr lang="en-US" altLang="en-US" sz="1600">
                <a:solidFill>
                  <a:srgbClr val="000099"/>
                </a:solidFill>
              </a:rPr>
              <a:t>Pallet</a:t>
            </a:r>
          </a:p>
          <a:p>
            <a:pPr algn="ctr" eaLnBrk="1" hangingPunct="1"/>
            <a:r>
              <a:rPr lang="en-US" altLang="en-US" sz="1600">
                <a:solidFill>
                  <a:srgbClr val="000099"/>
                </a:solidFill>
              </a:rPr>
              <a:t>Tracking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9049696" y="3722747"/>
            <a:ext cx="6992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000099"/>
                </a:solidFill>
              </a:rPr>
              <a:t>Smart</a:t>
            </a:r>
          </a:p>
          <a:p>
            <a:pPr algn="ctr" eaLnBrk="1" hangingPunct="1"/>
            <a:r>
              <a:rPr lang="en-US" altLang="en-US" sz="1600">
                <a:solidFill>
                  <a:srgbClr val="000099"/>
                </a:solidFill>
              </a:rPr>
              <a:t>Cards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8744784" y="4332346"/>
            <a:ext cx="9957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000099"/>
                </a:solidFill>
              </a:rPr>
              <a:t>Chemical</a:t>
            </a:r>
          </a:p>
          <a:p>
            <a:pPr algn="ctr" eaLnBrk="1" hangingPunct="1"/>
            <a:r>
              <a:rPr lang="en-US" altLang="en-US" sz="1600" dirty="0">
                <a:solidFill>
                  <a:srgbClr val="000099"/>
                </a:solidFill>
              </a:rPr>
              <a:t>Tracking</a:t>
            </a:r>
          </a:p>
          <a:p>
            <a:pPr algn="ctr" eaLnBrk="1" hangingPunct="1"/>
            <a:r>
              <a:rPr lang="en-US" altLang="en-US" sz="1600" dirty="0">
                <a:solidFill>
                  <a:srgbClr val="000099"/>
                </a:solidFill>
              </a:rPr>
              <a:t>&amp; Recall</a:t>
            </a:r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10773433" y="5018146"/>
            <a:ext cx="3209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000099"/>
                </a:solidFill>
              </a:rPr>
              <a:t>X</a:t>
            </a:r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10671833" y="2503546"/>
            <a:ext cx="3209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000099"/>
                </a:solidFill>
              </a:rPr>
              <a:t>X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10671833" y="3189346"/>
            <a:ext cx="3209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000099"/>
                </a:solidFill>
              </a:rPr>
              <a:t>X</a:t>
            </a: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10773433" y="5703946"/>
            <a:ext cx="3209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/>
              <a:t>X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10296124" y="1893946"/>
            <a:ext cx="10871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000099"/>
                </a:solidFill>
              </a:rPr>
              <a:t>e-Pedigree</a:t>
            </a:r>
          </a:p>
        </p:txBody>
      </p:sp>
      <p:sp>
        <p:nvSpPr>
          <p:cNvPr id="42010" name="Freeform 26"/>
          <p:cNvSpPr>
            <a:spLocks/>
          </p:cNvSpPr>
          <p:nvPr/>
        </p:nvSpPr>
        <p:spPr bwMode="auto">
          <a:xfrm>
            <a:off x="967568" y="2122546"/>
            <a:ext cx="10871200" cy="4191000"/>
          </a:xfrm>
          <a:custGeom>
            <a:avLst/>
            <a:gdLst>
              <a:gd name="T0" fmla="*/ 0 w 5136"/>
              <a:gd name="T1" fmla="*/ 4191000 h 2640"/>
              <a:gd name="T2" fmla="*/ 3581400 w 5136"/>
              <a:gd name="T3" fmla="*/ 4114800 h 2640"/>
              <a:gd name="T4" fmla="*/ 4953000 w 5136"/>
              <a:gd name="T5" fmla="*/ 4038600 h 2640"/>
              <a:gd name="T6" fmla="*/ 6026150 w 5136"/>
              <a:gd name="T7" fmla="*/ 3876675 h 2640"/>
              <a:gd name="T8" fmla="*/ 6751638 w 5136"/>
              <a:gd name="T9" fmla="*/ 3619500 h 2640"/>
              <a:gd name="T10" fmla="*/ 7273925 w 5136"/>
              <a:gd name="T11" fmla="*/ 3167063 h 2640"/>
              <a:gd name="T12" fmla="*/ 7696200 w 5136"/>
              <a:gd name="T13" fmla="*/ 2362200 h 2640"/>
              <a:gd name="T14" fmla="*/ 7999413 w 5136"/>
              <a:gd name="T15" fmla="*/ 1116013 h 2640"/>
              <a:gd name="T16" fmla="*/ 8153400 w 5136"/>
              <a:gd name="T17" fmla="*/ 0 h 26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136" h="2640">
                <a:moveTo>
                  <a:pt x="0" y="2640"/>
                </a:moveTo>
                <a:cubicBezTo>
                  <a:pt x="868" y="2624"/>
                  <a:pt x="1736" y="2608"/>
                  <a:pt x="2256" y="2592"/>
                </a:cubicBezTo>
                <a:cubicBezTo>
                  <a:pt x="2776" y="2576"/>
                  <a:pt x="2863" y="2569"/>
                  <a:pt x="3120" y="2544"/>
                </a:cubicBezTo>
                <a:cubicBezTo>
                  <a:pt x="3377" y="2519"/>
                  <a:pt x="3607" y="2486"/>
                  <a:pt x="3796" y="2442"/>
                </a:cubicBezTo>
                <a:cubicBezTo>
                  <a:pt x="3985" y="2398"/>
                  <a:pt x="4122" y="2354"/>
                  <a:pt x="4253" y="2280"/>
                </a:cubicBezTo>
                <a:cubicBezTo>
                  <a:pt x="4384" y="2206"/>
                  <a:pt x="4483" y="2127"/>
                  <a:pt x="4582" y="1995"/>
                </a:cubicBezTo>
                <a:cubicBezTo>
                  <a:pt x="4681" y="1863"/>
                  <a:pt x="4772" y="1703"/>
                  <a:pt x="4848" y="1488"/>
                </a:cubicBezTo>
                <a:cubicBezTo>
                  <a:pt x="4924" y="1273"/>
                  <a:pt x="4991" y="951"/>
                  <a:pt x="5039" y="703"/>
                </a:cubicBezTo>
                <a:cubicBezTo>
                  <a:pt x="5087" y="455"/>
                  <a:pt x="5120" y="117"/>
                  <a:pt x="5136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 rot="-148087">
            <a:off x="5374656" y="5940404"/>
            <a:ext cx="151515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Number of RFID devices</a:t>
            </a:r>
          </a:p>
        </p:txBody>
      </p:sp>
      <p:sp>
        <p:nvSpPr>
          <p:cNvPr id="42012" name="Text Box 28"/>
          <p:cNvSpPr txBox="1">
            <a:spLocks noChangeArrowheads="1"/>
          </p:cNvSpPr>
          <p:nvPr/>
        </p:nvSpPr>
        <p:spPr bwMode="auto">
          <a:xfrm rot="-985034">
            <a:off x="5189390" y="2416154"/>
            <a:ext cx="174599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99"/>
                </a:solidFill>
              </a:rPr>
              <a:t>Variety of RFID Applications</a:t>
            </a:r>
          </a:p>
        </p:txBody>
      </p:sp>
      <p:grpSp>
        <p:nvGrpSpPr>
          <p:cNvPr id="42013" name="Group 29"/>
          <p:cNvGrpSpPr>
            <a:grpSpLocks/>
          </p:cNvGrpSpPr>
          <p:nvPr/>
        </p:nvGrpSpPr>
        <p:grpSpPr bwMode="auto">
          <a:xfrm>
            <a:off x="156886" y="1562160"/>
            <a:ext cx="10735733" cy="4789487"/>
            <a:chOff x="241" y="559"/>
            <a:chExt cx="5072" cy="3017"/>
          </a:xfrm>
        </p:grpSpPr>
        <p:sp>
          <p:nvSpPr>
            <p:cNvPr id="42015" name="Line 30"/>
            <p:cNvSpPr>
              <a:spLocks noChangeShapeType="1"/>
            </p:cNvSpPr>
            <p:nvPr/>
          </p:nvSpPr>
          <p:spPr bwMode="auto">
            <a:xfrm flipH="1">
              <a:off x="241" y="559"/>
              <a:ext cx="8" cy="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6" name="Line 31"/>
            <p:cNvSpPr>
              <a:spLocks noChangeShapeType="1"/>
            </p:cNvSpPr>
            <p:nvPr/>
          </p:nvSpPr>
          <p:spPr bwMode="auto">
            <a:xfrm>
              <a:off x="241" y="3551"/>
              <a:ext cx="5072" cy="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14" name="Text Box 32"/>
          <p:cNvSpPr txBox="1">
            <a:spLocks noChangeArrowheads="1"/>
          </p:cNvSpPr>
          <p:nvPr/>
        </p:nvSpPr>
        <p:spPr bwMode="auto">
          <a:xfrm>
            <a:off x="10613219" y="6307196"/>
            <a:ext cx="5950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/>
              <a:t>2008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154" y="419160"/>
            <a:ext cx="10363200" cy="1143000"/>
          </a:xfrm>
        </p:spPr>
        <p:txBody>
          <a:bodyPr/>
          <a:lstStyle/>
          <a:p>
            <a:r>
              <a:rPr lang="en-US" dirty="0" smtClean="0"/>
              <a:t>Explosion of RFID applications</a:t>
            </a:r>
            <a:endParaRPr lang="en-US" dirty="0"/>
          </a:p>
        </p:txBody>
      </p:sp>
      <p:sp>
        <p:nvSpPr>
          <p:cNvPr id="39" name="Slide Number Placeholder 3"/>
          <p:cNvSpPr txBox="1">
            <a:spLocks/>
          </p:cNvSpPr>
          <p:nvPr/>
        </p:nvSpPr>
        <p:spPr>
          <a:xfrm>
            <a:off x="11241868" y="343598"/>
            <a:ext cx="838200" cy="7683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24E6-5727-4C58-9C0B-001A6113A89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7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t="18712"/>
          <a:stretch>
            <a:fillRect/>
          </a:stretch>
        </p:blipFill>
        <p:spPr bwMode="auto">
          <a:xfrm>
            <a:off x="5577417" y="3327985"/>
            <a:ext cx="3668184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48" b="66232"/>
          <a:stretch>
            <a:fillRect/>
          </a:stretch>
        </p:blipFill>
        <p:spPr bwMode="auto">
          <a:xfrm>
            <a:off x="2224617" y="5186948"/>
            <a:ext cx="11811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67-400x50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6" b="50430"/>
          <a:stretch>
            <a:fillRect/>
          </a:stretch>
        </p:blipFill>
        <p:spPr bwMode="auto">
          <a:xfrm>
            <a:off x="7749117" y="1938923"/>
            <a:ext cx="138006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75734" y="6052135"/>
            <a:ext cx="5950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/>
              <a:t>1940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036234" y="6052135"/>
            <a:ext cx="5950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/>
              <a:t>1950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3498850" y="6052135"/>
            <a:ext cx="5950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/>
              <a:t>1960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4959350" y="6052135"/>
            <a:ext cx="5950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/>
              <a:t>1970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6421967" y="6052135"/>
            <a:ext cx="5950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/>
              <a:t>1980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7882467" y="6052135"/>
            <a:ext cx="5950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/>
              <a:t>1990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9345083" y="6052135"/>
            <a:ext cx="5950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/>
              <a:t>2000</a:t>
            </a:r>
          </a:p>
        </p:txBody>
      </p:sp>
      <p:sp>
        <p:nvSpPr>
          <p:cNvPr id="43021" name="Freeform 13"/>
          <p:cNvSpPr>
            <a:spLocks/>
          </p:cNvSpPr>
          <p:nvPr/>
        </p:nvSpPr>
        <p:spPr bwMode="auto">
          <a:xfrm>
            <a:off x="781050" y="1877010"/>
            <a:ext cx="10871200" cy="4191000"/>
          </a:xfrm>
          <a:custGeom>
            <a:avLst/>
            <a:gdLst>
              <a:gd name="T0" fmla="*/ 0 w 5136"/>
              <a:gd name="T1" fmla="*/ 4191000 h 2640"/>
              <a:gd name="T2" fmla="*/ 3581400 w 5136"/>
              <a:gd name="T3" fmla="*/ 4114800 h 2640"/>
              <a:gd name="T4" fmla="*/ 4953000 w 5136"/>
              <a:gd name="T5" fmla="*/ 4038600 h 2640"/>
              <a:gd name="T6" fmla="*/ 6026150 w 5136"/>
              <a:gd name="T7" fmla="*/ 3876675 h 2640"/>
              <a:gd name="T8" fmla="*/ 6751638 w 5136"/>
              <a:gd name="T9" fmla="*/ 3619500 h 2640"/>
              <a:gd name="T10" fmla="*/ 7273925 w 5136"/>
              <a:gd name="T11" fmla="*/ 3167063 h 2640"/>
              <a:gd name="T12" fmla="*/ 7696200 w 5136"/>
              <a:gd name="T13" fmla="*/ 2362200 h 2640"/>
              <a:gd name="T14" fmla="*/ 7999413 w 5136"/>
              <a:gd name="T15" fmla="*/ 1116013 h 2640"/>
              <a:gd name="T16" fmla="*/ 8153400 w 5136"/>
              <a:gd name="T17" fmla="*/ 0 h 26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136" h="2640">
                <a:moveTo>
                  <a:pt x="0" y="2640"/>
                </a:moveTo>
                <a:cubicBezTo>
                  <a:pt x="868" y="2624"/>
                  <a:pt x="1736" y="2608"/>
                  <a:pt x="2256" y="2592"/>
                </a:cubicBezTo>
                <a:cubicBezTo>
                  <a:pt x="2776" y="2576"/>
                  <a:pt x="2863" y="2569"/>
                  <a:pt x="3120" y="2544"/>
                </a:cubicBezTo>
                <a:cubicBezTo>
                  <a:pt x="3377" y="2519"/>
                  <a:pt x="3607" y="2486"/>
                  <a:pt x="3796" y="2442"/>
                </a:cubicBezTo>
                <a:cubicBezTo>
                  <a:pt x="3985" y="2398"/>
                  <a:pt x="4122" y="2354"/>
                  <a:pt x="4253" y="2280"/>
                </a:cubicBezTo>
                <a:cubicBezTo>
                  <a:pt x="4384" y="2206"/>
                  <a:pt x="4483" y="2127"/>
                  <a:pt x="4582" y="1995"/>
                </a:cubicBezTo>
                <a:cubicBezTo>
                  <a:pt x="4681" y="1863"/>
                  <a:pt x="4772" y="1703"/>
                  <a:pt x="4848" y="1488"/>
                </a:cubicBezTo>
                <a:cubicBezTo>
                  <a:pt x="4924" y="1273"/>
                  <a:pt x="4991" y="951"/>
                  <a:pt x="5039" y="703"/>
                </a:cubicBezTo>
                <a:cubicBezTo>
                  <a:pt x="5087" y="455"/>
                  <a:pt x="5120" y="117"/>
                  <a:pt x="5136" y="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 rot="-148087">
            <a:off x="4985583" y="5662195"/>
            <a:ext cx="23118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</a:rPr>
              <a:t>Number of RFID devices</a:t>
            </a: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4112684" y="1711910"/>
            <a:ext cx="24045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99"/>
                </a:solidFill>
              </a:rPr>
              <a:t>RFID Applications Exploding</a:t>
            </a:r>
          </a:p>
        </p:txBody>
      </p:sp>
      <p:grpSp>
        <p:nvGrpSpPr>
          <p:cNvPr id="43024" name="Group 16"/>
          <p:cNvGrpSpPr>
            <a:grpSpLocks/>
          </p:cNvGrpSpPr>
          <p:nvPr/>
        </p:nvGrpSpPr>
        <p:grpSpPr bwMode="auto">
          <a:xfrm>
            <a:off x="751417" y="1330911"/>
            <a:ext cx="10735733" cy="4789487"/>
            <a:chOff x="241" y="559"/>
            <a:chExt cx="5072" cy="3017"/>
          </a:xfrm>
        </p:grpSpPr>
        <p:sp>
          <p:nvSpPr>
            <p:cNvPr id="43046" name="Line 17"/>
            <p:cNvSpPr>
              <a:spLocks noChangeShapeType="1"/>
            </p:cNvSpPr>
            <p:nvPr/>
          </p:nvSpPr>
          <p:spPr bwMode="auto">
            <a:xfrm flipH="1">
              <a:off x="241" y="559"/>
              <a:ext cx="8" cy="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7" name="Line 18"/>
            <p:cNvSpPr>
              <a:spLocks noChangeShapeType="1"/>
            </p:cNvSpPr>
            <p:nvPr/>
          </p:nvSpPr>
          <p:spPr bwMode="auto">
            <a:xfrm>
              <a:off x="241" y="3551"/>
              <a:ext cx="5072" cy="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25" name="Text Box 19"/>
          <p:cNvSpPr txBox="1">
            <a:spLocks noChangeArrowheads="1"/>
          </p:cNvSpPr>
          <p:nvPr/>
        </p:nvSpPr>
        <p:spPr bwMode="auto">
          <a:xfrm>
            <a:off x="10807701" y="6061660"/>
            <a:ext cx="5950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/>
              <a:t>2008</a:t>
            </a:r>
          </a:p>
        </p:txBody>
      </p:sp>
      <p:sp>
        <p:nvSpPr>
          <p:cNvPr id="43026" name="Text Box 20"/>
          <p:cNvSpPr txBox="1">
            <a:spLocks noChangeArrowheads="1"/>
          </p:cNvSpPr>
          <p:nvPr/>
        </p:nvSpPr>
        <p:spPr bwMode="auto">
          <a:xfrm>
            <a:off x="2774950" y="2043698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3027" name="Picture 21" descr="microsh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017" y="5159961"/>
            <a:ext cx="1143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8" name="Text Box 22"/>
          <p:cNvSpPr txBox="1">
            <a:spLocks noChangeArrowheads="1"/>
          </p:cNvSpPr>
          <p:nvPr/>
        </p:nvSpPr>
        <p:spPr bwMode="auto">
          <a:xfrm>
            <a:off x="146050" y="2699335"/>
            <a:ext cx="31290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900"/>
              <a:t>1T</a:t>
            </a:r>
          </a:p>
        </p:txBody>
      </p:sp>
      <p:sp>
        <p:nvSpPr>
          <p:cNvPr id="43029" name="Text Box 23"/>
          <p:cNvSpPr txBox="1">
            <a:spLocks noChangeArrowheads="1"/>
          </p:cNvSpPr>
          <p:nvPr/>
        </p:nvSpPr>
        <p:spPr bwMode="auto">
          <a:xfrm>
            <a:off x="224367" y="3437522"/>
            <a:ext cx="31931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900"/>
              <a:t>1B</a:t>
            </a:r>
          </a:p>
        </p:txBody>
      </p:sp>
      <p:sp>
        <p:nvSpPr>
          <p:cNvPr id="43030" name="Text Box 24"/>
          <p:cNvSpPr txBox="1">
            <a:spLocks noChangeArrowheads="1"/>
          </p:cNvSpPr>
          <p:nvPr/>
        </p:nvSpPr>
        <p:spPr bwMode="auto">
          <a:xfrm>
            <a:off x="186267" y="4175710"/>
            <a:ext cx="34496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900"/>
              <a:t>1M</a:t>
            </a:r>
          </a:p>
        </p:txBody>
      </p:sp>
      <p:sp>
        <p:nvSpPr>
          <p:cNvPr id="43031" name="Text Box 25"/>
          <p:cNvSpPr txBox="1">
            <a:spLocks noChangeArrowheads="1"/>
          </p:cNvSpPr>
          <p:nvPr/>
        </p:nvSpPr>
        <p:spPr bwMode="auto">
          <a:xfrm>
            <a:off x="146050" y="1962735"/>
            <a:ext cx="37061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900"/>
              <a:t>10T</a:t>
            </a:r>
          </a:p>
        </p:txBody>
      </p:sp>
      <p:pic>
        <p:nvPicPr>
          <p:cNvPr id="43032" name="Picture 26" descr="1724-150x15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350" y="1662698"/>
            <a:ext cx="23114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3" name="Picture 27" descr="203-400x500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00" b="-926"/>
          <a:stretch>
            <a:fillRect/>
          </a:stretch>
        </p:blipFill>
        <p:spPr bwMode="auto">
          <a:xfrm>
            <a:off x="6091768" y="4686885"/>
            <a:ext cx="1896533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4" name="Picture 28" descr="46060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484" y="4499560"/>
            <a:ext cx="132503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5" name="Picture 29" descr="RE114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1" y="4766261"/>
            <a:ext cx="121496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6" name="Picture 30" descr="pic_futurestore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584" y="2994611"/>
            <a:ext cx="140123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7" name="Picture 3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984" y="3867735"/>
            <a:ext cx="11197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8" name="Picture 32" descr="1951-150x150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050" y="3218448"/>
            <a:ext cx="113453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9" name="Picture 33" descr="bi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2" y="3840747"/>
            <a:ext cx="1314449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40" name="Picture 34" descr="autom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4082048"/>
            <a:ext cx="152611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41" name="Picture 3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1" y="2159585"/>
            <a:ext cx="123613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42" name="Picture 3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835" y="3091448"/>
            <a:ext cx="107738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43" name="Text Box 37"/>
          <p:cNvSpPr txBox="1">
            <a:spLocks noChangeArrowheads="1"/>
          </p:cNvSpPr>
          <p:nvPr/>
        </p:nvSpPr>
        <p:spPr bwMode="auto">
          <a:xfrm rot="-5400000">
            <a:off x="-910179" y="3674952"/>
            <a:ext cx="20489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Number of RFID devices</a:t>
            </a:r>
          </a:p>
        </p:txBody>
      </p:sp>
      <p:pic>
        <p:nvPicPr>
          <p:cNvPr id="43044" name="Picture 38" descr="fruitsenso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1" y="3012072"/>
            <a:ext cx="135466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45" name="Picture 39" descr="iff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7" y="5212348"/>
            <a:ext cx="772584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731154" y="419160"/>
            <a:ext cx="10363200" cy="1143000"/>
          </a:xfrm>
        </p:spPr>
        <p:txBody>
          <a:bodyPr/>
          <a:lstStyle/>
          <a:p>
            <a:r>
              <a:rPr lang="en-US" dirty="0" smtClean="0"/>
              <a:t>Explosion of RFID applications</a:t>
            </a:r>
            <a:endParaRPr lang="en-US" dirty="0"/>
          </a:p>
        </p:txBody>
      </p:sp>
      <p:sp>
        <p:nvSpPr>
          <p:cNvPr id="43" name="Slide Number Placeholder 3"/>
          <p:cNvSpPr txBox="1">
            <a:spLocks/>
          </p:cNvSpPr>
          <p:nvPr/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24E6-5727-4C58-9C0B-001A6113A89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88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52598" y="1842900"/>
            <a:ext cx="186055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155000"/>
              <a:buFontTx/>
              <a:buNone/>
            </a:pPr>
            <a:r>
              <a:rPr lang="en-US" altLang="en-US" sz="1600" dirty="0">
                <a:latin typeface="Arial" pitchFamily="34" charset="0"/>
              </a:rPr>
              <a:t>Level of Automation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9440015" y="6034090"/>
            <a:ext cx="18605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155000"/>
              <a:buFontTx/>
              <a:buNone/>
            </a:pPr>
            <a:r>
              <a:rPr lang="en-US" altLang="en-US" sz="1600">
                <a:latin typeface="Arial" pitchFamily="34" charset="0"/>
              </a:rPr>
              <a:t>Cost ($)</a:t>
            </a:r>
          </a:p>
        </p:txBody>
      </p:sp>
      <p:sp>
        <p:nvSpPr>
          <p:cNvPr id="44036" name="Line 5"/>
          <p:cNvSpPr>
            <a:spLocks noChangeShapeType="1"/>
          </p:cNvSpPr>
          <p:nvPr/>
        </p:nvSpPr>
        <p:spPr bwMode="auto">
          <a:xfrm flipV="1">
            <a:off x="1369165" y="1916114"/>
            <a:ext cx="0" cy="430530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7" name="Line 6"/>
          <p:cNvSpPr>
            <a:spLocks noChangeShapeType="1"/>
          </p:cNvSpPr>
          <p:nvPr/>
        </p:nvSpPr>
        <p:spPr bwMode="auto">
          <a:xfrm flipV="1">
            <a:off x="1345882" y="6188077"/>
            <a:ext cx="7977717" cy="15875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8" name="Freeform 7"/>
          <p:cNvSpPr>
            <a:spLocks/>
          </p:cNvSpPr>
          <p:nvPr/>
        </p:nvSpPr>
        <p:spPr bwMode="auto">
          <a:xfrm>
            <a:off x="1369166" y="2271714"/>
            <a:ext cx="10001249" cy="3954462"/>
          </a:xfrm>
          <a:custGeom>
            <a:avLst/>
            <a:gdLst>
              <a:gd name="T0" fmla="*/ 0 w 3729"/>
              <a:gd name="T1" fmla="*/ 2147483646 h 2538"/>
              <a:gd name="T2" fmla="*/ 2147483646 w 3729"/>
              <a:gd name="T3" fmla="*/ 2147483646 h 2538"/>
              <a:gd name="T4" fmla="*/ 2147483646 w 3729"/>
              <a:gd name="T5" fmla="*/ 2147483646 h 2538"/>
              <a:gd name="T6" fmla="*/ 2147483646 w 3729"/>
              <a:gd name="T7" fmla="*/ 2147483646 h 2538"/>
              <a:gd name="T8" fmla="*/ 0 60000 65536"/>
              <a:gd name="T9" fmla="*/ 0 60000 65536"/>
              <a:gd name="T10" fmla="*/ 0 60000 65536"/>
              <a:gd name="T11" fmla="*/ 0 60000 65536"/>
              <a:gd name="T12" fmla="*/ 0 w 3729"/>
              <a:gd name="T13" fmla="*/ 0 h 2538"/>
              <a:gd name="T14" fmla="*/ 3729 w 3729"/>
              <a:gd name="T15" fmla="*/ 2538 h 25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29" h="2538">
                <a:moveTo>
                  <a:pt x="0" y="2538"/>
                </a:moveTo>
                <a:cubicBezTo>
                  <a:pt x="213" y="2466"/>
                  <a:pt x="873" y="2475"/>
                  <a:pt x="1278" y="2108"/>
                </a:cubicBezTo>
                <a:cubicBezTo>
                  <a:pt x="1683" y="1741"/>
                  <a:pt x="2022" y="676"/>
                  <a:pt x="2430" y="338"/>
                </a:cubicBezTo>
                <a:cubicBezTo>
                  <a:pt x="2838" y="0"/>
                  <a:pt x="3459" y="132"/>
                  <a:pt x="3729" y="77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9181782" y="1812926"/>
            <a:ext cx="9925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altLang="en-US" sz="1000" b="0">
                <a:latin typeface="Arial" pitchFamily="34" charset="0"/>
              </a:rPr>
              <a:t>Other Satellite</a:t>
            </a:r>
          </a:p>
        </p:txBody>
      </p:sp>
      <p:sp>
        <p:nvSpPr>
          <p:cNvPr id="44040" name="Rectangle 9"/>
          <p:cNvSpPr>
            <a:spLocks noChangeArrowheads="1"/>
          </p:cNvSpPr>
          <p:nvPr/>
        </p:nvSpPr>
        <p:spPr bwMode="auto">
          <a:xfrm>
            <a:off x="7880033" y="2046290"/>
            <a:ext cx="4539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altLang="en-US" sz="1000" b="0">
                <a:latin typeface="Arial" pitchFamily="34" charset="0"/>
              </a:rPr>
              <a:t>GPS</a:t>
            </a:r>
          </a:p>
        </p:txBody>
      </p:sp>
      <p:sp>
        <p:nvSpPr>
          <p:cNvPr id="44041" name="AutoShape 10"/>
          <p:cNvSpPr>
            <a:spLocks noChangeArrowheads="1"/>
          </p:cNvSpPr>
          <p:nvPr/>
        </p:nvSpPr>
        <p:spPr bwMode="auto">
          <a:xfrm>
            <a:off x="9977649" y="2293939"/>
            <a:ext cx="243417" cy="233362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</p:txBody>
      </p:sp>
      <p:sp>
        <p:nvSpPr>
          <p:cNvPr id="44042" name="AutoShape 11"/>
          <p:cNvSpPr>
            <a:spLocks noChangeArrowheads="1"/>
          </p:cNvSpPr>
          <p:nvPr/>
        </p:nvSpPr>
        <p:spPr bwMode="auto">
          <a:xfrm>
            <a:off x="8809249" y="2379664"/>
            <a:ext cx="243417" cy="233362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</p:txBody>
      </p:sp>
      <p:sp>
        <p:nvSpPr>
          <p:cNvPr id="44043" name="Rectangle 12"/>
          <p:cNvSpPr>
            <a:spLocks noChangeArrowheads="1"/>
          </p:cNvSpPr>
          <p:nvPr/>
        </p:nvSpPr>
        <p:spPr bwMode="auto">
          <a:xfrm>
            <a:off x="1913149" y="2797177"/>
            <a:ext cx="21964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altLang="en-US" sz="1000" b="0">
                <a:latin typeface="Arial" pitchFamily="34" charset="0"/>
              </a:rPr>
              <a:t>Real-time locating systems (RTLS) </a:t>
            </a:r>
          </a:p>
        </p:txBody>
      </p:sp>
      <p:sp>
        <p:nvSpPr>
          <p:cNvPr id="44044" name="AutoShape 13"/>
          <p:cNvSpPr>
            <a:spLocks noChangeArrowheads="1"/>
          </p:cNvSpPr>
          <p:nvPr/>
        </p:nvSpPr>
        <p:spPr bwMode="auto">
          <a:xfrm>
            <a:off x="7187882" y="3040064"/>
            <a:ext cx="243417" cy="233362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</p:txBody>
      </p:sp>
      <p:sp>
        <p:nvSpPr>
          <p:cNvPr id="44045" name="Rectangle 14"/>
          <p:cNvSpPr>
            <a:spLocks noChangeArrowheads="1"/>
          </p:cNvSpPr>
          <p:nvPr/>
        </p:nvSpPr>
        <p:spPr bwMode="auto">
          <a:xfrm>
            <a:off x="7115915" y="3333752"/>
            <a:ext cx="14013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altLang="en-US" sz="1000" b="0">
                <a:latin typeface="Arial" pitchFamily="34" charset="0"/>
              </a:rPr>
              <a:t>Two-way active RFID</a:t>
            </a:r>
          </a:p>
        </p:txBody>
      </p:sp>
      <p:sp>
        <p:nvSpPr>
          <p:cNvPr id="44046" name="Rectangle 15"/>
          <p:cNvSpPr>
            <a:spLocks noChangeArrowheads="1"/>
          </p:cNvSpPr>
          <p:nvPr/>
        </p:nvSpPr>
        <p:spPr bwMode="auto">
          <a:xfrm>
            <a:off x="6256548" y="4216402"/>
            <a:ext cx="1319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altLang="en-US" sz="1000" b="0">
                <a:latin typeface="Arial" pitchFamily="34" charset="0"/>
              </a:rPr>
              <a:t>Active beacon RFID</a:t>
            </a:r>
          </a:p>
        </p:txBody>
      </p:sp>
      <p:sp>
        <p:nvSpPr>
          <p:cNvPr id="44047" name="Rectangle 16"/>
          <p:cNvSpPr>
            <a:spLocks noChangeArrowheads="1"/>
          </p:cNvSpPr>
          <p:nvPr/>
        </p:nvSpPr>
        <p:spPr bwMode="auto">
          <a:xfrm>
            <a:off x="5488199" y="4943477"/>
            <a:ext cx="16530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altLang="en-US" sz="1000" b="0">
                <a:latin typeface="Arial" pitchFamily="34" charset="0"/>
              </a:rPr>
              <a:t>Short range passive RFID</a:t>
            </a:r>
          </a:p>
        </p:txBody>
      </p:sp>
      <p:sp>
        <p:nvSpPr>
          <p:cNvPr id="44048" name="Rectangle 17"/>
          <p:cNvSpPr>
            <a:spLocks noChangeArrowheads="1"/>
          </p:cNvSpPr>
          <p:nvPr/>
        </p:nvSpPr>
        <p:spPr bwMode="auto">
          <a:xfrm>
            <a:off x="4884949" y="5400677"/>
            <a:ext cx="19303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altLang="en-US" sz="1000" b="0">
                <a:latin typeface="Arial" pitchFamily="34" charset="0"/>
              </a:rPr>
              <a:t>Very short range passive RFID</a:t>
            </a:r>
          </a:p>
        </p:txBody>
      </p:sp>
      <p:sp>
        <p:nvSpPr>
          <p:cNvPr id="44049" name="Rectangle 18"/>
          <p:cNvSpPr>
            <a:spLocks noChangeArrowheads="1"/>
          </p:cNvSpPr>
          <p:nvPr/>
        </p:nvSpPr>
        <p:spPr bwMode="auto">
          <a:xfrm>
            <a:off x="2380932" y="5392740"/>
            <a:ext cx="6944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altLang="en-US" sz="1000" b="0">
                <a:latin typeface="Arial" pitchFamily="34" charset="0"/>
              </a:rPr>
              <a:t>Bar code</a:t>
            </a:r>
          </a:p>
        </p:txBody>
      </p:sp>
      <p:sp>
        <p:nvSpPr>
          <p:cNvPr id="44050" name="Rectangle 19"/>
          <p:cNvSpPr>
            <a:spLocks noChangeArrowheads="1"/>
          </p:cNvSpPr>
          <p:nvPr/>
        </p:nvSpPr>
        <p:spPr bwMode="auto">
          <a:xfrm>
            <a:off x="2840248" y="5895977"/>
            <a:ext cx="9220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altLang="en-US" sz="1000" b="0">
                <a:latin typeface="Arial" pitchFamily="34" charset="0"/>
              </a:rPr>
              <a:t>Manual entry</a:t>
            </a:r>
          </a:p>
        </p:txBody>
      </p:sp>
      <p:sp>
        <p:nvSpPr>
          <p:cNvPr id="44051" name="AutoShape 20"/>
          <p:cNvSpPr>
            <a:spLocks noChangeArrowheads="1"/>
          </p:cNvSpPr>
          <p:nvPr/>
        </p:nvSpPr>
        <p:spPr bwMode="auto">
          <a:xfrm>
            <a:off x="2622232" y="5938839"/>
            <a:ext cx="243416" cy="233362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</p:txBody>
      </p:sp>
      <p:sp>
        <p:nvSpPr>
          <p:cNvPr id="44052" name="AutoShape 21"/>
          <p:cNvSpPr>
            <a:spLocks noChangeArrowheads="1"/>
          </p:cNvSpPr>
          <p:nvPr/>
        </p:nvSpPr>
        <p:spPr bwMode="auto">
          <a:xfrm>
            <a:off x="3621299" y="5759452"/>
            <a:ext cx="243416" cy="233363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</p:txBody>
      </p:sp>
      <p:sp>
        <p:nvSpPr>
          <p:cNvPr id="44053" name="AutoShape 22"/>
          <p:cNvSpPr>
            <a:spLocks noChangeArrowheads="1"/>
          </p:cNvSpPr>
          <p:nvPr/>
        </p:nvSpPr>
        <p:spPr bwMode="auto">
          <a:xfrm>
            <a:off x="4571682" y="5462589"/>
            <a:ext cx="243417" cy="233362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</p:txBody>
      </p:sp>
      <p:sp>
        <p:nvSpPr>
          <p:cNvPr id="44054" name="AutoShape 23"/>
          <p:cNvSpPr>
            <a:spLocks noChangeArrowheads="1"/>
          </p:cNvSpPr>
          <p:nvPr/>
        </p:nvSpPr>
        <p:spPr bwMode="auto">
          <a:xfrm>
            <a:off x="5276532" y="5029202"/>
            <a:ext cx="243416" cy="233363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</p:txBody>
      </p:sp>
      <p:sp>
        <p:nvSpPr>
          <p:cNvPr id="44055" name="AutoShape 24"/>
          <p:cNvSpPr>
            <a:spLocks noChangeArrowheads="1"/>
          </p:cNvSpPr>
          <p:nvPr/>
        </p:nvSpPr>
        <p:spPr bwMode="auto">
          <a:xfrm>
            <a:off x="5966565" y="4292602"/>
            <a:ext cx="243416" cy="233363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</p:txBody>
      </p:sp>
      <p:sp>
        <p:nvSpPr>
          <p:cNvPr id="44056" name="AutoShape 25"/>
          <p:cNvSpPr>
            <a:spLocks noChangeArrowheads="1"/>
          </p:cNvSpPr>
          <p:nvPr/>
        </p:nvSpPr>
        <p:spPr bwMode="auto">
          <a:xfrm>
            <a:off x="6815349" y="3384551"/>
            <a:ext cx="243417" cy="233363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3200" cy="1143000"/>
          </a:xfrm>
        </p:spPr>
        <p:txBody>
          <a:bodyPr/>
          <a:lstStyle/>
          <a:p>
            <a:r>
              <a:rPr lang="en-US" dirty="0" smtClean="0"/>
              <a:t>Tag price performance</a:t>
            </a:r>
            <a:endParaRPr lang="en-US" dirty="0"/>
          </a:p>
        </p:txBody>
      </p:sp>
      <p:sp>
        <p:nvSpPr>
          <p:cNvPr id="29" name="Slide Number Placeholder 3"/>
          <p:cNvSpPr txBox="1">
            <a:spLocks/>
          </p:cNvSpPr>
          <p:nvPr/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24E6-5727-4C58-9C0B-001A6113A89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58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RFID corrosion coupon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/>
          <a:lstStyle/>
          <a:p>
            <a:fld id="{8A0424E6-5727-4C58-9C0B-001A6113A89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85" y="1853250"/>
            <a:ext cx="9480121" cy="34768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8247" y="5531272"/>
            <a:ext cx="9353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7. Conceptual design of ON-OFF single layer RFID corrosion coupon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5309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88226"/>
            <a:ext cx="10363200" cy="4114800"/>
          </a:xfrm>
        </p:spPr>
        <p:txBody>
          <a:bodyPr/>
          <a:lstStyle/>
          <a:p>
            <a:r>
              <a:rPr lang="en-US" sz="3600" dirty="0" smtClean="0"/>
              <a:t>Corrosion monitoring is achieved through </a:t>
            </a:r>
          </a:p>
          <a:p>
            <a:pPr lvl="1"/>
            <a:r>
              <a:rPr lang="en-US" dirty="0" smtClean="0"/>
              <a:t>a correlation between the corrodible support layer thickness, L</a:t>
            </a:r>
            <a:r>
              <a:rPr lang="en-US" baseline="-25000" dirty="0" smtClean="0"/>
              <a:t>T</a:t>
            </a:r>
            <a:r>
              <a:rPr lang="en-US" dirty="0" smtClean="0"/>
              <a:t>  (mm - hypothesized)</a:t>
            </a:r>
          </a:p>
          <a:p>
            <a:pPr lvl="1"/>
            <a:r>
              <a:rPr lang="en-US" dirty="0" smtClean="0"/>
              <a:t>an intrinsic property of an RFID smart corrosion coupon in a specific environment</a:t>
            </a:r>
          </a:p>
          <a:p>
            <a:pPr lvl="1"/>
            <a:r>
              <a:rPr lang="en-US" dirty="0" smtClean="0"/>
              <a:t>the percentage mass loss,</a:t>
            </a:r>
            <a:r>
              <a:rPr lang="en-US" dirty="0"/>
              <a:t> P</a:t>
            </a:r>
            <a:r>
              <a:rPr lang="en-US" baseline="-25000" dirty="0"/>
              <a:t>ML</a:t>
            </a:r>
            <a:r>
              <a:rPr lang="en-US" dirty="0" smtClean="0"/>
              <a:t>(%), of the monitored materials in the same conditions</a:t>
            </a:r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51094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Assumption: the time to deactivate the embedded RFID tag inside the smart corrosion coupon is negligible in comparison to the total time length of the corrosion process.</a:t>
            </a:r>
          </a:p>
          <a:p>
            <a:endParaRPr lang="en-US" sz="1800" dirty="0"/>
          </a:p>
          <a:p>
            <a:r>
              <a:rPr lang="en-US" sz="1800" dirty="0"/>
              <a:t>In a specific condition, the corrosion rate, R</a:t>
            </a:r>
            <a:r>
              <a:rPr lang="en-US" sz="1800" baseline="-25000" dirty="0"/>
              <a:t>C-SL</a:t>
            </a:r>
            <a:r>
              <a:rPr lang="en-US" sz="1800" dirty="0"/>
              <a:t> of the corrodible support layer can be experimentally determined. This value, together with the known thickness, the deactivation time, t</a:t>
            </a:r>
            <a:r>
              <a:rPr lang="en-US" sz="1800" baseline="-25000" dirty="0"/>
              <a:t>1</a:t>
            </a:r>
            <a:r>
              <a:rPr lang="en-US" sz="1800" dirty="0"/>
              <a:t> of the RFID smart corrosion can be identified through:</a:t>
            </a:r>
          </a:p>
          <a:p>
            <a:r>
              <a:rPr lang="en-US" sz="1800" dirty="0"/>
              <a:t>                                          t</a:t>
            </a:r>
            <a:r>
              <a:rPr lang="en-US" sz="1800" baseline="-25000" dirty="0"/>
              <a:t>1</a:t>
            </a:r>
            <a:r>
              <a:rPr lang="en-US" sz="1800" dirty="0"/>
              <a:t> = L</a:t>
            </a:r>
            <a:r>
              <a:rPr lang="en-US" sz="1800" baseline="-25000" dirty="0"/>
              <a:t>T</a:t>
            </a:r>
            <a:r>
              <a:rPr lang="en-US" sz="1800" dirty="0"/>
              <a:t>/ R</a:t>
            </a:r>
            <a:r>
              <a:rPr lang="en-US" sz="1800" baseline="-25000" dirty="0"/>
              <a:t>C-SL                                                                                                                           </a:t>
            </a:r>
            <a:r>
              <a:rPr lang="en-US" sz="1800" dirty="0"/>
              <a:t>( Eq.1)</a:t>
            </a:r>
          </a:p>
          <a:p>
            <a:pPr lvl="1"/>
            <a:endParaRPr lang="en-US" sz="1400" dirty="0"/>
          </a:p>
          <a:p>
            <a:r>
              <a:rPr lang="en-US" sz="1800" dirty="0"/>
              <a:t>The deactivation time t</a:t>
            </a:r>
            <a:r>
              <a:rPr lang="en-US" sz="1800" baseline="-25000" dirty="0"/>
              <a:t>1</a:t>
            </a:r>
            <a:r>
              <a:rPr lang="en-US" sz="1800" dirty="0"/>
              <a:t>, is used to identify the percentage mass loss P</a:t>
            </a:r>
            <a:r>
              <a:rPr lang="en-US" sz="1800" baseline="-25000" dirty="0"/>
              <a:t>ML</a:t>
            </a:r>
            <a:r>
              <a:rPr lang="en-US" sz="1800" dirty="0"/>
              <a:t>, of the monitored material in the same condition using an experimentally determined correlation: P</a:t>
            </a:r>
            <a:r>
              <a:rPr lang="en-US" sz="1800" baseline="-25000" dirty="0"/>
              <a:t>ML</a:t>
            </a:r>
            <a:r>
              <a:rPr lang="en-US" sz="1800" dirty="0"/>
              <a:t> </a:t>
            </a:r>
            <a:r>
              <a:rPr lang="en-US" sz="1800" dirty="0" smtClean="0"/>
              <a:t>~ Function (t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).           (Eq.2)</a:t>
            </a:r>
          </a:p>
          <a:p>
            <a:r>
              <a:rPr lang="en-US" sz="1800" dirty="0" smtClean="0"/>
              <a:t>From eq.1 and eq.2, we can get:</a:t>
            </a:r>
            <a:endParaRPr lang="en-US" sz="1800" dirty="0"/>
          </a:p>
          <a:p>
            <a:r>
              <a:rPr lang="en-US" sz="1800" dirty="0"/>
              <a:t>                                         P</a:t>
            </a:r>
            <a:r>
              <a:rPr lang="en-US" sz="1800" baseline="-25000" dirty="0"/>
              <a:t>ML</a:t>
            </a:r>
            <a:r>
              <a:rPr lang="en-US" sz="1800" dirty="0"/>
              <a:t> (%) = a* L</a:t>
            </a:r>
            <a:r>
              <a:rPr lang="en-US" sz="1800" baseline="-25000" dirty="0"/>
              <a:t>T</a:t>
            </a:r>
            <a:r>
              <a:rPr lang="en-US" sz="1800" dirty="0"/>
              <a:t> + b                                                                        </a:t>
            </a:r>
            <a:r>
              <a:rPr lang="en-US" sz="1800" dirty="0" smtClean="0"/>
              <a:t>(Eq.3)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3200" cy="1143000"/>
          </a:xfrm>
        </p:spPr>
        <p:txBody>
          <a:bodyPr/>
          <a:lstStyle/>
          <a:p>
            <a:r>
              <a:rPr lang="en-US" dirty="0" smtClean="0"/>
              <a:t>Theory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61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Kick-off </a:t>
            </a:r>
            <a:r>
              <a:rPr lang="en-US" sz="4800" dirty="0"/>
              <a:t>meeting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Ensure </a:t>
            </a:r>
            <a:r>
              <a:rPr lang="en-US" altLang="en-US" sz="3200" dirty="0" smtClean="0"/>
              <a:t>that all </a:t>
            </a:r>
            <a:r>
              <a:rPr lang="en-US" altLang="en-US" sz="3200" dirty="0"/>
              <a:t>project participants </a:t>
            </a:r>
            <a:r>
              <a:rPr lang="en-US" altLang="en-US" sz="3200" dirty="0" smtClean="0"/>
              <a:t>have a </a:t>
            </a:r>
            <a:r>
              <a:rPr lang="en-US" altLang="en-US" sz="3200" dirty="0"/>
              <a:t>clear and shared understanding of </a:t>
            </a:r>
            <a:r>
              <a:rPr lang="en-US" altLang="en-US" sz="3200" dirty="0" smtClean="0"/>
              <a:t>project requirements and </a:t>
            </a:r>
            <a:r>
              <a:rPr lang="en-US" altLang="en-US" sz="3200" dirty="0"/>
              <a:t>project expectations.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/>
          <a:lstStyle/>
          <a:p>
            <a:fld id="{8A0424E6-5727-4C58-9C0B-001A6113A89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8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of the RFID corrosion coupon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Material</a:t>
            </a:r>
          </a:p>
          <a:p>
            <a:pPr lvl="1"/>
            <a:r>
              <a:rPr lang="en-US" dirty="0" smtClean="0"/>
              <a:t>The supporting media materials should </a:t>
            </a:r>
            <a:r>
              <a:rPr lang="en-US" dirty="0"/>
              <a:t>be the same as the material of the surfaces that need to be monitored for </a:t>
            </a:r>
            <a:r>
              <a:rPr lang="en-US" dirty="0" smtClean="0"/>
              <a:t>corrosion; however</a:t>
            </a:r>
            <a:r>
              <a:rPr lang="en-US" dirty="0"/>
              <a:t>, other types of materials can also be employed.</a:t>
            </a:r>
          </a:p>
          <a:p>
            <a:endParaRPr lang="en-US" sz="800" dirty="0" smtClean="0"/>
          </a:p>
          <a:p>
            <a:r>
              <a:rPr lang="en-US" dirty="0" smtClean="0"/>
              <a:t>Location</a:t>
            </a:r>
          </a:p>
          <a:p>
            <a:pPr lvl="1"/>
            <a:r>
              <a:rPr lang="en-US" dirty="0"/>
              <a:t>Ideally, this smart corrosion </a:t>
            </a:r>
            <a:r>
              <a:rPr lang="en-US" dirty="0" smtClean="0"/>
              <a:t>coupon will </a:t>
            </a:r>
            <a:r>
              <a:rPr lang="en-US" dirty="0"/>
              <a:t>cover the entire monitored surface or, in a more economical sense, strategic </a:t>
            </a:r>
            <a:r>
              <a:rPr lang="en-US" dirty="0" smtClean="0"/>
              <a:t>locations susceptible </a:t>
            </a:r>
            <a:r>
              <a:rPr lang="en-US" dirty="0"/>
              <a:t>to </a:t>
            </a:r>
            <a:r>
              <a:rPr lang="en-US" dirty="0" smtClean="0"/>
              <a:t>corrosion.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/>
          <a:lstStyle/>
          <a:p>
            <a:fld id="{8A0424E6-5727-4C58-9C0B-001A6113A89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9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/>
          <a:lstStyle/>
          <a:p>
            <a:fld id="{8A0424E6-5727-4C58-9C0B-001A6113A89A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491" y="1726638"/>
            <a:ext cx="7389587" cy="40997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6199" y="5826341"/>
            <a:ext cx="6186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8. Conceptual representation of using integrated radio frequency identification (RFID) corrosion coupon for corrosion under insulation.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342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Scope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100" dirty="0" smtClean="0"/>
              <a:t>Task 1 </a:t>
            </a:r>
            <a:r>
              <a:rPr lang="en-US" sz="3100" dirty="0"/>
              <a:t>–</a:t>
            </a:r>
            <a:r>
              <a:rPr lang="en-US" sz="3100" dirty="0" smtClean="0"/>
              <a:t> RFID smart corrosion coupon design</a:t>
            </a:r>
          </a:p>
          <a:p>
            <a:pPr lvl="1"/>
            <a:endParaRPr lang="en-US" dirty="0" smtClean="0"/>
          </a:p>
          <a:p>
            <a:r>
              <a:rPr lang="en-US" sz="3100" dirty="0" smtClean="0"/>
              <a:t>Task 2 – Explore potential applications for areas susceptible to corrosion</a:t>
            </a:r>
          </a:p>
          <a:p>
            <a:pPr lvl="1"/>
            <a:endParaRPr lang="en-US" dirty="0"/>
          </a:p>
          <a:p>
            <a:r>
              <a:rPr lang="en-US" sz="3100" dirty="0" smtClean="0"/>
              <a:t>Task 3 – Design laboratory corrosion testing methodology</a:t>
            </a:r>
          </a:p>
          <a:p>
            <a:pPr lvl="1"/>
            <a:endParaRPr lang="en-US" sz="2200" dirty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/>
          <a:lstStyle/>
          <a:p>
            <a:fld id="{8A0424E6-5727-4C58-9C0B-001A6113A89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goal of this task is to develop novel types of RFID smart corrosion coupon with the following criteria:</a:t>
            </a:r>
          </a:p>
          <a:p>
            <a:pPr lvl="1"/>
            <a:r>
              <a:rPr lang="en-US" sz="2400" dirty="0" smtClean="0"/>
              <a:t>Passive transponder</a:t>
            </a:r>
            <a:endParaRPr lang="en-US" sz="2400" dirty="0"/>
          </a:p>
          <a:p>
            <a:pPr lvl="1"/>
            <a:r>
              <a:rPr lang="en-US" sz="2400" dirty="0" smtClean="0"/>
              <a:t>Small size</a:t>
            </a:r>
            <a:endParaRPr lang="en-US" sz="2400" dirty="0"/>
          </a:p>
          <a:p>
            <a:pPr lvl="1"/>
            <a:r>
              <a:rPr lang="en-US" sz="2400" dirty="0" smtClean="0"/>
              <a:t>Working </a:t>
            </a:r>
            <a:r>
              <a:rPr lang="en-US" sz="2400" dirty="0"/>
              <a:t>in harsh environments with high temperature, high humidity </a:t>
            </a:r>
            <a:r>
              <a:rPr lang="en-US" sz="2400" dirty="0" smtClean="0"/>
              <a:t>and if possible, presence </a:t>
            </a:r>
            <a:r>
              <a:rPr lang="en-US" sz="2400" dirty="0"/>
              <a:t>of certain corrosive </a:t>
            </a:r>
            <a:r>
              <a:rPr lang="en-US" sz="2400" dirty="0" smtClean="0"/>
              <a:t>species</a:t>
            </a:r>
            <a:endParaRPr lang="en-US" sz="2400" dirty="0"/>
          </a:p>
          <a:p>
            <a:pPr lvl="1"/>
            <a:r>
              <a:rPr lang="en-US" sz="2400" dirty="0" smtClean="0"/>
              <a:t>Having </a:t>
            </a:r>
            <a:r>
              <a:rPr lang="en-US" sz="2400" dirty="0"/>
              <a:t>measurable and controllable corrosion rates specific to a variety of </a:t>
            </a:r>
            <a:r>
              <a:rPr lang="en-US" sz="2400" dirty="0" smtClean="0"/>
              <a:t>operating conditions</a:t>
            </a:r>
          </a:p>
          <a:p>
            <a:pPr lvl="1"/>
            <a:r>
              <a:rPr lang="en-US" sz="2400" dirty="0" smtClean="0"/>
              <a:t>Working </a:t>
            </a:r>
            <a:r>
              <a:rPr lang="en-US" sz="2400" dirty="0"/>
              <a:t>on non-flat metal surface</a:t>
            </a:r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3200" cy="1143000"/>
          </a:xfrm>
        </p:spPr>
        <p:txBody>
          <a:bodyPr/>
          <a:lstStyle/>
          <a:p>
            <a:r>
              <a:rPr lang="en-US" sz="4000" dirty="0"/>
              <a:t>Task 1 – RFID smart corrosion coupon design</a:t>
            </a:r>
          </a:p>
        </p:txBody>
      </p:sp>
    </p:spTree>
    <p:extLst>
      <p:ext uri="{BB962C8B-B14F-4D97-AF65-F5344CB8AC3E}">
        <p14:creationId xmlns:p14="http://schemas.microsoft.com/office/powerpoint/2010/main" val="13434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Task 1 – RFID smart corrosion coupon </a:t>
            </a:r>
            <a:r>
              <a:rPr lang="en-US" sz="3600" dirty="0" smtClean="0"/>
              <a:t>design 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of passive RFID coupon – Embedding design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ON-OFF RFID smart corrosion coupon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/>
          <a:lstStyle/>
          <a:p>
            <a:fld id="{8A0424E6-5727-4C58-9C0B-001A6113A89A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3167701"/>
            <a:ext cx="7688948" cy="28199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5651" y="6003724"/>
            <a:ext cx="5841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9. Conceptual design of ON-OFF single layer RFID corrosion coupon.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637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Task 1 – RFID smart corrosion coupon </a:t>
            </a:r>
            <a:r>
              <a:rPr lang="en-US" sz="3600" dirty="0" smtClean="0"/>
              <a:t>design 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747" y="1794588"/>
            <a:ext cx="10363200" cy="566302"/>
          </a:xfrm>
        </p:spPr>
        <p:txBody>
          <a:bodyPr/>
          <a:lstStyle/>
          <a:p>
            <a:pPr marL="400050" lvl="1" indent="0">
              <a:buNone/>
            </a:pPr>
            <a:r>
              <a:rPr lang="en-US" dirty="0" smtClean="0"/>
              <a:t>B. Multi-layer RFID corrosion coupon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/>
          <a:lstStyle/>
          <a:p>
            <a:fld id="{8A0424E6-5727-4C58-9C0B-001A6113A89A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618" y="2360890"/>
            <a:ext cx="4502435" cy="3955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3446" y="6316823"/>
            <a:ext cx="9353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10. Conceptual design of multi</a:t>
            </a:r>
            <a:r>
              <a:rPr lang="en-US" sz="1400" dirty="0"/>
              <a:t>-</a:t>
            </a:r>
            <a:r>
              <a:rPr lang="en-US" sz="1400" dirty="0" smtClean="0"/>
              <a:t>layer RFID corrosion coupon.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094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Task 1 – RFID smart corrosion coupon design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36812"/>
            <a:ext cx="10363200" cy="4114800"/>
          </a:xfrm>
        </p:spPr>
        <p:txBody>
          <a:bodyPr/>
          <a:lstStyle/>
          <a:p>
            <a:r>
              <a:rPr lang="en-US" sz="2800" dirty="0"/>
              <a:t>Design of passive RFID coupon – </a:t>
            </a:r>
            <a:r>
              <a:rPr lang="en-US" sz="2800" dirty="0" smtClean="0"/>
              <a:t>Corrodible antenna</a:t>
            </a:r>
          </a:p>
          <a:p>
            <a:pPr lvl="1"/>
            <a:r>
              <a:rPr lang="en-US" sz="2400" dirty="0" smtClean="0"/>
              <a:t>The antenna of the RFID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tag will be utilized directly as the corrosion coupon.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/>
          <a:lstStyle/>
          <a:p>
            <a:fld id="{8A0424E6-5727-4C58-9C0B-001A6113A89A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014" y="2865588"/>
            <a:ext cx="5929843" cy="315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5457" y="6113740"/>
            <a:ext cx="8415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11. Conceptual design of RFID smart corrosion coupon with corrodible antenna.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7678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parameters:</a:t>
            </a:r>
          </a:p>
          <a:p>
            <a:pPr lvl="1"/>
            <a:r>
              <a:rPr lang="en-US" dirty="0" smtClean="0"/>
              <a:t>Different fabrication methods of RFID coupon</a:t>
            </a:r>
          </a:p>
          <a:p>
            <a:pPr lvl="1"/>
            <a:r>
              <a:rPr lang="en-US" dirty="0" smtClean="0"/>
              <a:t>Materials used to fabricate RFID coupon</a:t>
            </a:r>
          </a:p>
          <a:p>
            <a:pPr lvl="1"/>
            <a:r>
              <a:rPr lang="en-US" dirty="0" smtClean="0"/>
              <a:t>Distance for valid monitoring</a:t>
            </a:r>
          </a:p>
          <a:p>
            <a:pPr lvl="1"/>
            <a:r>
              <a:rPr lang="en-US" dirty="0" smtClean="0"/>
              <a:t>Size of RFID coupon</a:t>
            </a:r>
          </a:p>
          <a:p>
            <a:pPr lvl="1"/>
            <a:r>
              <a:rPr lang="en-US" dirty="0" smtClean="0"/>
              <a:t>Performance in harsh environment</a:t>
            </a:r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3200" cy="1143000"/>
          </a:xfrm>
        </p:spPr>
        <p:txBody>
          <a:bodyPr/>
          <a:lstStyle/>
          <a:p>
            <a:r>
              <a:rPr lang="en-US" sz="3600" dirty="0"/>
              <a:t>Task 1 – RFID smart corrosion coupon design (cont.)</a:t>
            </a:r>
          </a:p>
        </p:txBody>
      </p:sp>
    </p:spTree>
    <p:extLst>
      <p:ext uri="{BB962C8B-B14F-4D97-AF65-F5344CB8AC3E}">
        <p14:creationId xmlns:p14="http://schemas.microsoft.com/office/powerpoint/2010/main" val="395320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458" y="377301"/>
            <a:ext cx="10656163" cy="1143000"/>
          </a:xfrm>
        </p:spPr>
        <p:txBody>
          <a:bodyPr/>
          <a:lstStyle/>
          <a:p>
            <a:r>
              <a:rPr lang="en-US" sz="3200" dirty="0"/>
              <a:t>Task 2 – Explore potential applications for areas susceptible to </a:t>
            </a:r>
            <a:r>
              <a:rPr lang="en-US" sz="3200" dirty="0" smtClean="0"/>
              <a:t>corrosion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Ideally, the RFID sensors </a:t>
            </a:r>
            <a:r>
              <a:rPr lang="en-US" sz="2400" dirty="0" smtClean="0"/>
              <a:t>should cover </a:t>
            </a:r>
            <a:r>
              <a:rPr lang="en-US" sz="2400" dirty="0"/>
              <a:t>all surfaces for a complete monitoring of corrosion. However, in practice</a:t>
            </a:r>
            <a:r>
              <a:rPr lang="en-US" sz="2400" dirty="0" smtClean="0"/>
              <a:t>, </a:t>
            </a:r>
            <a:r>
              <a:rPr lang="en-US" sz="2400" dirty="0"/>
              <a:t>it is possible that only certain </a:t>
            </a:r>
            <a:r>
              <a:rPr lang="en-US" sz="2400" dirty="0" smtClean="0"/>
              <a:t>locations which </a:t>
            </a:r>
            <a:r>
              <a:rPr lang="en-US" sz="2400" dirty="0"/>
              <a:t>have a </a:t>
            </a:r>
            <a:r>
              <a:rPr lang="en-US" sz="2400" dirty="0" smtClean="0"/>
              <a:t>high </a:t>
            </a:r>
            <a:r>
              <a:rPr lang="en-US" sz="2400" dirty="0"/>
              <a:t>probability of corrosion are selected for monitoring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Sources:</a:t>
            </a:r>
          </a:p>
          <a:p>
            <a:pPr lvl="1"/>
            <a:r>
              <a:rPr lang="en-US" sz="2000" dirty="0" smtClean="0"/>
              <a:t>Literature review (journal papers, proceeding papers, patents)</a:t>
            </a:r>
          </a:p>
          <a:p>
            <a:pPr lvl="1"/>
            <a:r>
              <a:rPr lang="en-US" sz="2000" dirty="0" smtClean="0"/>
              <a:t>Maintenance data, corrosion inspection replacement data at the sponsoring company’s sites</a:t>
            </a:r>
          </a:p>
          <a:p>
            <a:pPr lvl="1"/>
            <a:r>
              <a:rPr lang="en-US" sz="2000" dirty="0" smtClean="0"/>
              <a:t>Government database/reports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969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267" y="457200"/>
            <a:ext cx="11277600" cy="1143000"/>
          </a:xfrm>
        </p:spPr>
        <p:txBody>
          <a:bodyPr/>
          <a:lstStyle/>
          <a:p>
            <a:r>
              <a:rPr lang="en-US" sz="3600" dirty="0"/>
              <a:t>Task 3 – Design laboratory corrosion testing </a:t>
            </a:r>
            <a:r>
              <a:rPr lang="en-US" sz="3600" dirty="0" smtClean="0"/>
              <a:t>methodology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purpose of the corrosion testing methodology is to identify a set of material </a:t>
            </a:r>
            <a:r>
              <a:rPr lang="en-US" sz="2800" dirty="0" smtClean="0"/>
              <a:t>as corrodible </a:t>
            </a:r>
            <a:r>
              <a:rPr lang="en-US" sz="2800" dirty="0"/>
              <a:t>support medium for the RFID smart corrosion coupon design and </a:t>
            </a:r>
            <a:r>
              <a:rPr lang="en-US" sz="2800" dirty="0" smtClean="0"/>
              <a:t>to test their corrosion rates.</a:t>
            </a:r>
          </a:p>
          <a:p>
            <a:r>
              <a:rPr lang="en-US" sz="2800" dirty="0"/>
              <a:t>The results from corrosion testing will help establish the relationships between </a:t>
            </a:r>
            <a:r>
              <a:rPr lang="en-US" sz="2800" dirty="0" smtClean="0"/>
              <a:t>the thickness </a:t>
            </a:r>
            <a:r>
              <a:rPr lang="en-US" sz="2800" dirty="0"/>
              <a:t>of RFID smart corrosion coupons and the percentage mass loss for a range of </a:t>
            </a:r>
            <a:r>
              <a:rPr lang="en-US" sz="2800" dirty="0" smtClean="0"/>
              <a:t>materials in </a:t>
            </a:r>
            <a:r>
              <a:rPr lang="en-US" sz="2800" dirty="0"/>
              <a:t>specific conditions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These relationships will be employed as coupon selection guidance so </a:t>
            </a:r>
            <a:r>
              <a:rPr lang="en-US" sz="2800" dirty="0" smtClean="0"/>
              <a:t>that the </a:t>
            </a:r>
            <a:r>
              <a:rPr lang="en-US" sz="2800" dirty="0"/>
              <a:t>proper type of RFID coupons can be used.</a:t>
            </a:r>
          </a:p>
        </p:txBody>
      </p:sp>
    </p:spTree>
    <p:extLst>
      <p:ext uri="{BB962C8B-B14F-4D97-AF65-F5344CB8AC3E}">
        <p14:creationId xmlns:p14="http://schemas.microsoft.com/office/powerpoint/2010/main" val="313998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Corrosion issues</a:t>
            </a:r>
          </a:p>
          <a:p>
            <a:pPr lvl="1"/>
            <a:r>
              <a:rPr lang="en-US" dirty="0" smtClean="0"/>
              <a:t>Types of corrosion</a:t>
            </a:r>
          </a:p>
          <a:p>
            <a:pPr lvl="1"/>
            <a:r>
              <a:rPr lang="en-US" dirty="0" smtClean="0"/>
              <a:t>Types of inspection methods</a:t>
            </a:r>
          </a:p>
          <a:p>
            <a:r>
              <a:rPr lang="en-US" dirty="0" smtClean="0"/>
              <a:t>Project objectives</a:t>
            </a:r>
          </a:p>
          <a:p>
            <a:pPr lvl="1"/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Key concepts</a:t>
            </a:r>
          </a:p>
          <a:p>
            <a:r>
              <a:rPr lang="en-US" dirty="0" smtClean="0"/>
              <a:t>Project scope and approach</a:t>
            </a:r>
          </a:p>
          <a:p>
            <a:r>
              <a:rPr lang="en-US" dirty="0" smtClean="0"/>
              <a:t>Project timeline and budget	</a:t>
            </a:r>
          </a:p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/>
          <a:lstStyle/>
          <a:p>
            <a:fld id="{8A0424E6-5727-4C58-9C0B-001A6113A8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1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Task 3 – Design laboratory corrosion testing </a:t>
            </a:r>
            <a:r>
              <a:rPr lang="en-US" sz="3600" dirty="0" smtClean="0"/>
              <a:t>methodology 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763" y="1691951"/>
            <a:ext cx="10363200" cy="4114800"/>
          </a:xfrm>
        </p:spPr>
        <p:txBody>
          <a:bodyPr/>
          <a:lstStyle/>
          <a:p>
            <a:r>
              <a:rPr lang="en-US" dirty="0" smtClean="0"/>
              <a:t>Experimental plan:</a:t>
            </a:r>
          </a:p>
          <a:p>
            <a:pPr lvl="1"/>
            <a:r>
              <a:rPr lang="en-US" dirty="0" smtClean="0"/>
              <a:t>A simple experiment to test the validity of RFID corrosion coupon</a:t>
            </a:r>
          </a:p>
          <a:p>
            <a:pPr lvl="2"/>
            <a:r>
              <a:rPr lang="en-US" dirty="0" smtClean="0"/>
              <a:t>A piece of iron pipe is immersed into corrosive liquid with RFID coupon attached on surface</a:t>
            </a:r>
          </a:p>
          <a:p>
            <a:pPr lvl="2"/>
            <a:r>
              <a:rPr lang="en-US" dirty="0" smtClean="0"/>
              <a:t>Another identical piece of iron pipe is well insulated to prevent corrosion with </a:t>
            </a:r>
            <a:r>
              <a:rPr lang="en-US" dirty="0"/>
              <a:t>RFID coupon attached on </a:t>
            </a:r>
            <a:r>
              <a:rPr lang="en-US" dirty="0" smtClean="0"/>
              <a:t>surface (</a:t>
            </a:r>
            <a:r>
              <a:rPr lang="en-US" dirty="0"/>
              <a:t>control group) </a:t>
            </a:r>
            <a:endParaRPr lang="en-US" dirty="0" smtClean="0"/>
          </a:p>
          <a:p>
            <a:pPr lvl="1"/>
            <a:r>
              <a:rPr lang="en-US" dirty="0" smtClean="0"/>
              <a:t>Well controlled corrosion process in a corrosion testing chamber</a:t>
            </a:r>
          </a:p>
          <a:p>
            <a:pPr lvl="2"/>
            <a:r>
              <a:rPr lang="en-US" dirty="0" smtClean="0"/>
              <a:t>Temperature, humidity, etc</a:t>
            </a:r>
            <a:r>
              <a:rPr lang="en-US" dirty="0"/>
              <a:t>.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91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Corrosion testing chamber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/>
          <a:lstStyle/>
          <a:p>
            <a:fld id="{8A0424E6-5727-4C58-9C0B-001A6113A89A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166" y="1646539"/>
            <a:ext cx="7358919" cy="3634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1995" y="5430645"/>
            <a:ext cx="787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12. Conceptual corrosion testing chamber for testing RFID smart corrosion coupon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Parameters to collect:</a:t>
            </a:r>
          </a:p>
          <a:p>
            <a:pPr lvl="1"/>
            <a:r>
              <a:rPr lang="en-US" dirty="0" smtClean="0"/>
              <a:t>Validity of RFID corrosion coupon</a:t>
            </a:r>
          </a:p>
          <a:p>
            <a:pPr lvl="1"/>
            <a:r>
              <a:rPr lang="en-US" dirty="0" smtClean="0"/>
              <a:t>Different design of RFID corrosion coupon</a:t>
            </a:r>
          </a:p>
          <a:p>
            <a:pPr lvl="1"/>
            <a:r>
              <a:rPr lang="en-US" dirty="0" smtClean="0"/>
              <a:t>Performance </a:t>
            </a:r>
            <a:r>
              <a:rPr lang="en-US" dirty="0"/>
              <a:t>of RFID corrosion coupon under different corrosion types and environmental condition</a:t>
            </a:r>
          </a:p>
          <a:p>
            <a:pPr lvl="1"/>
            <a:r>
              <a:rPr lang="en-US" dirty="0" smtClean="0"/>
              <a:t>Corrosion rate based on different environmental conditions</a:t>
            </a:r>
          </a:p>
          <a:p>
            <a:pPr lvl="1"/>
            <a:r>
              <a:rPr lang="en-US" dirty="0" smtClean="0"/>
              <a:t>Validation </a:t>
            </a:r>
            <a:r>
              <a:rPr lang="en-US" dirty="0"/>
              <a:t>of equation </a:t>
            </a:r>
            <a:r>
              <a:rPr lang="en-US" dirty="0" smtClean="0"/>
              <a:t>3:  </a:t>
            </a:r>
            <a:r>
              <a:rPr lang="en-US" dirty="0"/>
              <a:t>P</a:t>
            </a:r>
            <a:r>
              <a:rPr lang="en-US" baseline="-25000" dirty="0"/>
              <a:t>ML</a:t>
            </a:r>
            <a:r>
              <a:rPr lang="en-US" dirty="0"/>
              <a:t> (%) = a* L</a:t>
            </a:r>
            <a:r>
              <a:rPr lang="en-US" baseline="-25000" dirty="0"/>
              <a:t>T</a:t>
            </a:r>
            <a:r>
              <a:rPr lang="en-US" dirty="0"/>
              <a:t> + b </a:t>
            </a:r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359542"/>
            <a:ext cx="10363200" cy="1143000"/>
          </a:xfrm>
        </p:spPr>
        <p:txBody>
          <a:bodyPr/>
          <a:lstStyle/>
          <a:p>
            <a:r>
              <a:rPr lang="en-US" sz="3600" dirty="0"/>
              <a:t>Task 3 – Design laboratory corrosion testing </a:t>
            </a:r>
            <a:r>
              <a:rPr lang="en-US" sz="3600" dirty="0" smtClean="0"/>
              <a:t>methodology (cont.)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524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timeline and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Timeline</a:t>
            </a:r>
          </a:p>
          <a:p>
            <a:endParaRPr lang="en-US" sz="2800" dirty="0"/>
          </a:p>
          <a:p>
            <a:endParaRPr lang="en-US" sz="28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r>
              <a:rPr lang="en-US" sz="2800" dirty="0" smtClean="0"/>
              <a:t>Budget</a:t>
            </a:r>
          </a:p>
          <a:p>
            <a:pPr lvl="1"/>
            <a:r>
              <a:rPr lang="en-US" sz="2000" dirty="0"/>
              <a:t>Total budget for this project is $142,861. Support from US Department of Transportation is $99,512; cost share from Texas Engineering Experiment Station is $43,349.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/>
          <a:lstStyle/>
          <a:p>
            <a:fld id="{8A0424E6-5727-4C58-9C0B-001A6113A89A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313044"/>
              </p:ext>
            </p:extLst>
          </p:nvPr>
        </p:nvGraphicFramePr>
        <p:xfrm>
          <a:off x="752148" y="2597042"/>
          <a:ext cx="10872038" cy="195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3942"/>
                <a:gridCol w="337672"/>
                <a:gridCol w="337672"/>
                <a:gridCol w="337672"/>
                <a:gridCol w="337672"/>
                <a:gridCol w="337672"/>
                <a:gridCol w="337672"/>
                <a:gridCol w="337672"/>
                <a:gridCol w="337672"/>
                <a:gridCol w="337672"/>
                <a:gridCol w="337672"/>
                <a:gridCol w="337672"/>
                <a:gridCol w="337672"/>
                <a:gridCol w="337672"/>
                <a:gridCol w="337672"/>
                <a:gridCol w="337672"/>
                <a:gridCol w="337672"/>
                <a:gridCol w="337672"/>
                <a:gridCol w="337672"/>
              </a:tblGrid>
              <a:tr h="62498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Time schedule for tasks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2014-Q1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(Jan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-Mar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2014-Q2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(Apr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–Jun)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2014-Q3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(Jul-Sep)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2014-Q4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(Oct-Dec)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2015-Q1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(Jan-Mar)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2015-Q2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(Apr-Jun)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Task 1 – RFID smart corrosion coupon design</a:t>
                      </a:r>
                      <a:endParaRPr lang="en-US" sz="1050" dirty="0" smtClean="0"/>
                    </a:p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Task 2 – Explore potential applications for areas susceptible to corrosion</a:t>
                      </a:r>
                      <a:endParaRPr lang="en-US" sz="1050" dirty="0" smtClean="0"/>
                    </a:p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667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Task 3 – Design laboratory corrosion testing methodology</a:t>
                      </a:r>
                    </a:p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77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Results from this project will create a foundation for the future development of </a:t>
            </a:r>
            <a:r>
              <a:rPr lang="en-US" sz="2800" dirty="0" smtClean="0"/>
              <a:t>using RFID </a:t>
            </a:r>
            <a:r>
              <a:rPr lang="en-US" sz="2800" dirty="0"/>
              <a:t>technology in corrosion </a:t>
            </a:r>
            <a:r>
              <a:rPr lang="en-US" sz="2800" dirty="0" smtClean="0"/>
              <a:t>control.</a:t>
            </a:r>
          </a:p>
          <a:p>
            <a:r>
              <a:rPr lang="en-US" sz="2800" dirty="0" smtClean="0"/>
              <a:t>Future </a:t>
            </a:r>
            <a:r>
              <a:rPr lang="en-US" sz="2800" dirty="0"/>
              <a:t>applications could include </a:t>
            </a:r>
            <a:r>
              <a:rPr lang="en-US" sz="2800" u="sng" dirty="0"/>
              <a:t>smart piping </a:t>
            </a:r>
            <a:r>
              <a:rPr lang="en-US" sz="2800" u="sng" dirty="0" smtClean="0"/>
              <a:t>systems</a:t>
            </a:r>
            <a:r>
              <a:rPr lang="en-US" sz="2800" dirty="0" smtClean="0"/>
              <a:t>, </a:t>
            </a:r>
            <a:r>
              <a:rPr lang="en-US" sz="2800" u="sng" dirty="0" smtClean="0"/>
              <a:t>smart </a:t>
            </a:r>
            <a:r>
              <a:rPr lang="en-US" sz="2800" u="sng" dirty="0"/>
              <a:t>components in which RFID tags are embedded inside </a:t>
            </a:r>
            <a:r>
              <a:rPr lang="en-US" sz="2800" dirty="0"/>
              <a:t>either as corrosion coupons or </a:t>
            </a:r>
            <a:r>
              <a:rPr lang="en-US" sz="2800" dirty="0" smtClean="0"/>
              <a:t>as corrosion </a:t>
            </a:r>
            <a:r>
              <a:rPr lang="en-US" sz="2800" dirty="0"/>
              <a:t>sensors to detect the presence of a corrosive environment such as excessive level </a:t>
            </a:r>
            <a:r>
              <a:rPr lang="en-US" sz="2800" dirty="0" smtClean="0"/>
              <a:t>of moisture</a:t>
            </a:r>
            <a:r>
              <a:rPr lang="en-US" sz="2800" dirty="0"/>
              <a:t>, water, corrosive species, or the presence of corrosion products such as iron oxide </a:t>
            </a:r>
            <a:r>
              <a:rPr lang="en-US" sz="2800" dirty="0" smtClean="0"/>
              <a:t>and then </a:t>
            </a:r>
            <a:r>
              <a:rPr lang="en-US" sz="2800" dirty="0"/>
              <a:t>transmit the signal through the RFID tags.</a:t>
            </a:r>
          </a:p>
        </p:txBody>
      </p:sp>
    </p:spTree>
    <p:extLst>
      <p:ext uri="{BB962C8B-B14F-4D97-AF65-F5344CB8AC3E}">
        <p14:creationId xmlns:p14="http://schemas.microsoft.com/office/powerpoint/2010/main" val="391434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Meetings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/>
              <a:t>Monthly meeting with </a:t>
            </a:r>
            <a:r>
              <a:rPr lang="en-US" altLang="en-US" sz="2000" dirty="0" smtClean="0"/>
              <a:t>Prof. </a:t>
            </a:r>
            <a:r>
              <a:rPr lang="en-US" altLang="en-US" sz="2000" dirty="0"/>
              <a:t>Sam </a:t>
            </a:r>
            <a:r>
              <a:rPr lang="en-US" altLang="en-US" sz="2000" dirty="0" err="1" smtClean="0"/>
              <a:t>Mannan</a:t>
            </a:r>
            <a:endParaRPr lang="en-US" alt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/>
              <a:t>Weekly meeting with </a:t>
            </a:r>
            <a:r>
              <a:rPr lang="en-US" altLang="en-US" sz="2000" dirty="0" smtClean="0"/>
              <a:t>Prof. </a:t>
            </a:r>
            <a:r>
              <a:rPr lang="en-US" altLang="en-US" sz="2000" dirty="0"/>
              <a:t>Ben </a:t>
            </a:r>
            <a:r>
              <a:rPr lang="en-US" altLang="en-US" sz="2000" dirty="0" err="1"/>
              <a:t>Zoghi</a:t>
            </a:r>
            <a:r>
              <a:rPr lang="en-US" altLang="en-US" sz="2000" dirty="0"/>
              <a:t> </a:t>
            </a:r>
            <a:endParaRPr lang="en-US" alt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Weekly meeting with Dr. </a:t>
            </a:r>
            <a:r>
              <a:rPr lang="en-US" altLang="en-US" sz="2000" dirty="0" err="1" smtClean="0"/>
              <a:t>Hao</a:t>
            </a:r>
            <a:r>
              <a:rPr lang="en-US" altLang="en-US" sz="2000" dirty="0" smtClean="0"/>
              <a:t> Chen and Dr. </a:t>
            </a:r>
            <a:r>
              <a:rPr lang="en-US" altLang="en-US" sz="2000" dirty="0" err="1" smtClean="0"/>
              <a:t>Samina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Rahmani</a:t>
            </a:r>
            <a:endParaRPr lang="en-US" alt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Meeting with Ms. Julie Halliday and other experts</a:t>
            </a:r>
            <a:endParaRPr lang="en-US" alt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Report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Quarterly stage report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Mid-term report and final report</a:t>
            </a:r>
            <a:endParaRPr lang="en-US" alt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Project Safety Analysis (PSA)</a:t>
            </a:r>
            <a:endParaRPr lang="en-US" alt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/>
          <a:lstStyle/>
          <a:p>
            <a:fld id="{8A0424E6-5727-4C58-9C0B-001A6113A89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1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600" dirty="0"/>
              <a:t>Günter Schmitt, Global Needs for Knowledge Dissemination, Research, and Development in Materials Deterioration and Corrosion Control, Whitepaper of The World Corrosion Organization, 2009. </a:t>
            </a:r>
            <a:r>
              <a:rPr lang="en-US" sz="1600" u="sng" dirty="0">
                <a:solidFill>
                  <a:srgbClr val="0070C0"/>
                </a:solidFill>
              </a:rPr>
              <a:t>http://www.corrosion.org/images_index/whitepaper.pdf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NACE International Corrosion Society, Corrosion Costs and Preventive Strategies in the United States. </a:t>
            </a:r>
            <a:r>
              <a:rPr lang="en-US" sz="1600" u="sng" dirty="0">
                <a:solidFill>
                  <a:srgbClr val="0070C0"/>
                </a:solidFill>
              </a:rPr>
              <a:t>http://</a:t>
            </a:r>
            <a:r>
              <a:rPr lang="en-US" sz="1600" u="sng" dirty="0" smtClean="0">
                <a:solidFill>
                  <a:srgbClr val="0070C0"/>
                </a:solidFill>
              </a:rPr>
              <a:t>www.nace.org/uploadedFiles/Publications/ccsupp.pdf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600" dirty="0"/>
              <a:t>Eric Herzberg, The annual cost of corrosion for DOD, 2009 DOD Corrosion </a:t>
            </a:r>
            <a:r>
              <a:rPr lang="en-US" sz="1600" dirty="0" smtClean="0"/>
              <a:t>conference. </a:t>
            </a:r>
            <a:r>
              <a:rPr lang="en-US" sz="1600" u="sng" dirty="0" smtClean="0">
                <a:solidFill>
                  <a:srgbClr val="0066FF"/>
                </a:solidFill>
              </a:rPr>
              <a:t>ht</a:t>
            </a:r>
            <a:r>
              <a:rPr lang="en-US" sz="1600" u="sng" dirty="0" smtClean="0">
                <a:solidFill>
                  <a:srgbClr val="0070C0"/>
                </a:solidFill>
              </a:rPr>
              <a:t>tps</a:t>
            </a:r>
            <a:r>
              <a:rPr lang="en-US" sz="1600" u="sng" dirty="0">
                <a:solidFill>
                  <a:srgbClr val="0070C0"/>
                </a:solidFill>
              </a:rPr>
              <a:t>://</a:t>
            </a:r>
            <a:r>
              <a:rPr lang="en-US" sz="1600" u="sng" dirty="0" smtClean="0">
                <a:solidFill>
                  <a:srgbClr val="0070C0"/>
                </a:solidFill>
              </a:rPr>
              <a:t>www.corrdefense.org/Technical%20Papers/THE%20ANNUAL%20COST%20OF%20CORROSION%20FOR%20DOD.pdf</a:t>
            </a:r>
            <a:endParaRPr lang="en-US" sz="1600" u="sng" dirty="0">
              <a:solidFill>
                <a:srgbClr val="0066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1600" dirty="0" smtClean="0"/>
              <a:t>U.S</a:t>
            </a:r>
            <a:r>
              <a:rPr lang="en-US" sz="1600" dirty="0"/>
              <a:t>. Department of Transportation, Pipeline and Hazardous Materials Safety Administration, Significant pipeline incident statistic from 1993 to 2012. </a:t>
            </a:r>
            <a:r>
              <a:rPr lang="en-US" sz="1600" u="sng" dirty="0">
                <a:solidFill>
                  <a:srgbClr val="0070C0"/>
                </a:solidFill>
              </a:rPr>
              <a:t>http://</a:t>
            </a:r>
            <a:r>
              <a:rPr lang="en-US" sz="1600" u="sng" dirty="0" smtClean="0">
                <a:solidFill>
                  <a:srgbClr val="0070C0"/>
                </a:solidFill>
              </a:rPr>
              <a:t>primis.phmsa.dot.gov/comm/reports/safety/SigPSIDet_1993_2012_US.html?nocache=427</a:t>
            </a:r>
            <a:endParaRPr lang="en-US" sz="1600" dirty="0" smtClean="0">
              <a:solidFill>
                <a:srgbClr val="0070C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en-US" sz="1800" u="sng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6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Comments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306" y="1732262"/>
            <a:ext cx="6113275" cy="43979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/>
          <a:lstStyle/>
          <a:p>
            <a:fld id="{8A0424E6-5727-4C58-9C0B-001A6113A89A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19922"/>
            <a:ext cx="10363200" cy="462340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800" dirty="0"/>
              <a:t>Corrosion is a staggeringly major problem across industries with cost  ~$1.8 Trillion worldwide[1] and ~$276 Billion in U.S. [2]</a:t>
            </a:r>
          </a:p>
          <a:p>
            <a:endParaRPr lang="en-US" dirty="0"/>
          </a:p>
          <a:p>
            <a:r>
              <a:rPr lang="en-US" sz="3800" dirty="0"/>
              <a:t>The U.S. DOD estimated that its cost for corrosion is $22.5 </a:t>
            </a:r>
            <a:r>
              <a:rPr lang="en-US" sz="3800" i="1" dirty="0"/>
              <a:t>billion</a:t>
            </a:r>
            <a:r>
              <a:rPr lang="en-US" sz="3800" dirty="0"/>
              <a:t>, ~23% all maintenance costs in </a:t>
            </a:r>
            <a:r>
              <a:rPr lang="en-US" sz="3800" dirty="0" smtClean="0"/>
              <a:t>2009[3</a:t>
            </a:r>
            <a:r>
              <a:rPr lang="en-US" sz="3800" dirty="0"/>
              <a:t>]</a:t>
            </a:r>
          </a:p>
          <a:p>
            <a:endParaRPr lang="en-US" sz="3800" dirty="0"/>
          </a:p>
          <a:p>
            <a:r>
              <a:rPr lang="en-US" sz="3800" dirty="0"/>
              <a:t>PHMSA report shows that from 1993 to 2012, there were 1,065 significant incidents involving pipeline corrosions, causing 25 </a:t>
            </a:r>
            <a:r>
              <a:rPr lang="en-US" sz="3800" dirty="0" smtClean="0"/>
              <a:t>fatalities, 86 </a:t>
            </a:r>
            <a:r>
              <a:rPr lang="en-US" sz="3800" dirty="0"/>
              <a:t>injuries, and over $650 million in property </a:t>
            </a:r>
            <a:r>
              <a:rPr lang="en-US" sz="3800" dirty="0" smtClean="0"/>
              <a:t>damage </a:t>
            </a:r>
            <a:r>
              <a:rPr lang="en-US" sz="3800" dirty="0"/>
              <a:t>[4]</a:t>
            </a:r>
          </a:p>
          <a:p>
            <a:pPr marL="457200" indent="-457200">
              <a:spcBef>
                <a:spcPts val="1800"/>
              </a:spcBef>
            </a:pPr>
            <a:r>
              <a:rPr lang="en-GB" sz="3000" b="1" dirty="0" smtClean="0">
                <a:latin typeface="Arial" charset="0"/>
              </a:rPr>
              <a:t>Corrosion </a:t>
            </a:r>
            <a:r>
              <a:rPr lang="en-GB" sz="3000" b="1" dirty="0">
                <a:latin typeface="Arial" charset="0"/>
              </a:rPr>
              <a:t>effects:</a:t>
            </a:r>
          </a:p>
          <a:p>
            <a:pPr lvl="1" indent="-342900">
              <a:spcBef>
                <a:spcPts val="1800"/>
              </a:spcBef>
            </a:pPr>
            <a:r>
              <a:rPr lang="en-GB" dirty="0">
                <a:latin typeface="Arial" charset="0"/>
              </a:rPr>
              <a:t>Reduced value of goods</a:t>
            </a:r>
          </a:p>
          <a:p>
            <a:pPr lvl="1" indent="-342900">
              <a:spcBef>
                <a:spcPts val="1800"/>
              </a:spcBef>
            </a:pPr>
            <a:r>
              <a:rPr lang="en-GB" dirty="0">
                <a:latin typeface="Arial" charset="0"/>
              </a:rPr>
              <a:t>Reduced strength</a:t>
            </a:r>
          </a:p>
          <a:p>
            <a:pPr lvl="1" indent="-342900">
              <a:spcBef>
                <a:spcPts val="1800"/>
              </a:spcBef>
            </a:pPr>
            <a:r>
              <a:rPr lang="en-GB" dirty="0" smtClean="0">
                <a:latin typeface="Arial" charset="0"/>
              </a:rPr>
              <a:t>Equipment/production </a:t>
            </a:r>
            <a:r>
              <a:rPr lang="en-GB" dirty="0">
                <a:latin typeface="Arial" charset="0"/>
              </a:rPr>
              <a:t>downtime</a:t>
            </a:r>
          </a:p>
          <a:p>
            <a:pPr lvl="1" indent="-342900">
              <a:spcBef>
                <a:spcPts val="1800"/>
              </a:spcBef>
            </a:pPr>
            <a:r>
              <a:rPr lang="en-GB" dirty="0">
                <a:latin typeface="Arial" charset="0"/>
              </a:rPr>
              <a:t>Potential loss of containment</a:t>
            </a:r>
          </a:p>
          <a:p>
            <a:pPr lvl="1" indent="-342900">
              <a:spcBef>
                <a:spcPts val="1800"/>
              </a:spcBef>
            </a:pPr>
            <a:r>
              <a:rPr lang="en-GB" dirty="0">
                <a:latin typeface="Arial" charset="0"/>
              </a:rPr>
              <a:t>Potential harm to people</a:t>
            </a:r>
          </a:p>
          <a:p>
            <a:pPr lvl="1"/>
            <a:endParaRPr lang="en-US" sz="29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/>
          <a:lstStyle/>
          <a:p>
            <a:fld id="{8A0424E6-5727-4C58-9C0B-001A6113A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4989546" y="3857341"/>
            <a:ext cx="657225" cy="2376487"/>
          </a:xfrm>
          <a:prstGeom prst="righ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46771" y="4099925"/>
            <a:ext cx="4220553" cy="15696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Economic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Losses 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&amp; 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SAFETY Impact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(unexpected failures)</a:t>
            </a:r>
          </a:p>
        </p:txBody>
      </p:sp>
    </p:spTree>
    <p:extLst>
      <p:ext uri="{BB962C8B-B14F-4D97-AF65-F5344CB8AC3E}">
        <p14:creationId xmlns:p14="http://schemas.microsoft.com/office/powerpoint/2010/main" val="236746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20"/>
            <a:ext cx="9404723" cy="796219"/>
          </a:xfrm>
        </p:spPr>
        <p:txBody>
          <a:bodyPr/>
          <a:lstStyle/>
          <a:p>
            <a:r>
              <a:rPr lang="en-US" dirty="0" smtClean="0"/>
              <a:t>Types of corrosion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3" y="1680264"/>
            <a:ext cx="9403743" cy="4843345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dirty="0"/>
              <a:t>Generalized </a:t>
            </a:r>
            <a:r>
              <a:rPr lang="en-US" dirty="0" smtClean="0"/>
              <a:t>corrosion, or uniform corrosion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 form of corrosion that affects the entire surface of the metal, whereas other forms affect a specific spot or </a:t>
            </a:r>
            <a:r>
              <a:rPr lang="en-US" sz="2000" dirty="0" smtClean="0"/>
              <a:t>portion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It results in a large volume of oxides that tend to attach themselves to the heat transfer surfaces and affect the efficiency of the system</a:t>
            </a:r>
          </a:p>
          <a:p>
            <a:pPr marL="800100" lvl="3" indent="-342900"/>
            <a:endParaRPr lang="en-US" dirty="0" smtClean="0"/>
          </a:p>
          <a:p>
            <a:pPr marL="342900" lvl="2" indent="-342900"/>
            <a:r>
              <a:rPr lang="en-US" dirty="0"/>
              <a:t>Pitting </a:t>
            </a:r>
            <a:r>
              <a:rPr lang="en-US" dirty="0" smtClean="0"/>
              <a:t>corrosion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/>
          <a:lstStyle/>
          <a:p>
            <a:fld id="{8A0424E6-5727-4C58-9C0B-001A6113A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36340" y="4332927"/>
            <a:ext cx="530884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form of corrosion that occurs in isolated parts of the metal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 is concentrated to very small areas and affects the useful life of the </a:t>
            </a:r>
            <a:r>
              <a:rPr lang="en-US" sz="2000" dirty="0" smtClean="0"/>
              <a:t>equipment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 is localized, and harder to detect</a:t>
            </a:r>
          </a:p>
          <a:p>
            <a:endParaRPr lang="en-US" dirty="0"/>
          </a:p>
        </p:txBody>
      </p:sp>
      <p:pic>
        <p:nvPicPr>
          <p:cNvPr id="1027" name="Picture 3" descr="C:\Users\hongcome.CONTINUUM\Desktop\Corrosio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489" y="4030933"/>
            <a:ext cx="2556454" cy="16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09488" y="5737972"/>
            <a:ext cx="2432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Figure 1. Pitting corrosion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8567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dirty="0"/>
              <a:t>of corrosion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2422124"/>
          </a:xfrm>
        </p:spPr>
        <p:txBody>
          <a:bodyPr/>
          <a:lstStyle/>
          <a:p>
            <a:pPr marL="342900" lvl="2" indent="-342900"/>
            <a:r>
              <a:rPr lang="en-US" dirty="0"/>
              <a:t>Galvanic corrosion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1100" dirty="0"/>
          </a:p>
          <a:p>
            <a:pPr marL="342900" lvl="2" indent="-342900"/>
            <a:r>
              <a:rPr lang="en-US" dirty="0" smtClean="0"/>
              <a:t>Concentration </a:t>
            </a:r>
            <a:r>
              <a:rPr lang="en-US" dirty="0"/>
              <a:t>cell corrosion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271" y="2042485"/>
            <a:ext cx="2914959" cy="17901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494833" y="3555649"/>
            <a:ext cx="30780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</a:t>
            </a:r>
            <a:r>
              <a:rPr lang="en-US" sz="1200" dirty="0" smtClean="0"/>
              <a:t>2: </a:t>
            </a:r>
            <a:r>
              <a:rPr lang="en-US" sz="1200" dirty="0"/>
              <a:t>Galvanized Corrosion Process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33741" y="2433106"/>
            <a:ext cx="56817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Another form of corrosion that takes place when two different metals are in contact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presence of water with the two different metals allows corrosion to take place due to the galvanic cell action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3740" y="4486553"/>
            <a:ext cx="5681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type of galvanic corrosion that occurs when the same metal is exposed to different corrosive environments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difference in the environment causes the metal to develop an </a:t>
            </a:r>
            <a:r>
              <a:rPr lang="en-US" sz="2000" dirty="0" smtClean="0"/>
              <a:t>anode </a:t>
            </a:r>
            <a:r>
              <a:rPr lang="en-US" sz="2000" dirty="0"/>
              <a:t>region and a </a:t>
            </a:r>
            <a:r>
              <a:rPr lang="en-US" sz="2000" dirty="0" smtClean="0"/>
              <a:t>cathode </a:t>
            </a:r>
            <a:r>
              <a:rPr lang="en-US" sz="2000" dirty="0"/>
              <a:t>region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833" y="4435876"/>
            <a:ext cx="2749997" cy="138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03712" y="5790860"/>
            <a:ext cx="2636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Figure 3. Concentration cell corrosion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2674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dirty="0"/>
              <a:t>of corrosion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en-US" dirty="0"/>
              <a:t>Corrosion under </a:t>
            </a:r>
            <a:r>
              <a:rPr lang="en-US" dirty="0" smtClean="0"/>
              <a:t>insulation (CUI)</a:t>
            </a:r>
            <a:endParaRPr lang="en-US" dirty="0"/>
          </a:p>
          <a:p>
            <a:pPr marL="800100" lvl="3" indent="-342900"/>
            <a:r>
              <a:rPr lang="en-US" dirty="0"/>
              <a:t>CUI refers to the external corrosion that takes place underneath the jacketed thermal insulation on pipes and vessels </a:t>
            </a:r>
          </a:p>
          <a:p>
            <a:pPr marL="800100" lvl="3" indent="-342900"/>
            <a:r>
              <a:rPr lang="en-US" dirty="0"/>
              <a:t>It is often of the pitting kind and is localized in areas that are not detected directly by inspection programs</a:t>
            </a:r>
          </a:p>
          <a:p>
            <a:pPr marL="800100" lvl="3" indent="-342900"/>
            <a:r>
              <a:rPr lang="en-US" dirty="0" smtClean="0"/>
              <a:t>A</a:t>
            </a:r>
            <a:r>
              <a:rPr lang="en-US" dirty="0"/>
              <a:t> main concern for modern plants</a:t>
            </a:r>
          </a:p>
          <a:p>
            <a:pPr marL="800100" lvl="3" indent="-342900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42" y="4240064"/>
            <a:ext cx="1886712" cy="1481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334" y="4232606"/>
            <a:ext cx="3182945" cy="1495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5042" y="5728590"/>
            <a:ext cx="4597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Figure 4. images of corrosion under insulation</a:t>
            </a:r>
            <a:r>
              <a:rPr lang="en-US" sz="1400" dirty="0" smtClean="0"/>
              <a:t>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751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9"/>
            <a:ext cx="9404723" cy="860927"/>
          </a:xfrm>
        </p:spPr>
        <p:txBody>
          <a:bodyPr/>
          <a:lstStyle/>
          <a:p>
            <a:r>
              <a:rPr lang="en-US" dirty="0" smtClean="0"/>
              <a:t>Types of corrosion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869" y="1739399"/>
            <a:ext cx="9403743" cy="4793086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dirty="0" smtClean="0"/>
              <a:t>Crevice </a:t>
            </a:r>
            <a:r>
              <a:rPr lang="en-US" dirty="0"/>
              <a:t>corrosion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US" dirty="0"/>
              <a:t>The localized corrosion that </a:t>
            </a:r>
            <a:r>
              <a:rPr lang="en-US" dirty="0" smtClean="0"/>
              <a:t>occurs </a:t>
            </a:r>
            <a:r>
              <a:rPr lang="en-US" dirty="0"/>
              <a:t>at the crevice or gap between two or more joining metals (or non-metals in some cases), such as in flanges</a:t>
            </a:r>
            <a:r>
              <a:rPr lang="en-US" dirty="0" smtClean="0"/>
              <a:t>.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lvl="2" indent="-342900"/>
            <a:r>
              <a:rPr lang="en-US" dirty="0" smtClean="0"/>
              <a:t>Microbial </a:t>
            </a:r>
            <a:r>
              <a:rPr lang="en-US" dirty="0"/>
              <a:t>corrosion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US" dirty="0"/>
              <a:t>The type of corrosion induced by the existence </a:t>
            </a:r>
          </a:p>
          <a:p>
            <a:pPr marL="457200" lvl="3" indent="0">
              <a:buNone/>
            </a:pPr>
            <a:r>
              <a:rPr lang="en-US" dirty="0"/>
              <a:t>      of microorganisms, including bacteria and </a:t>
            </a:r>
            <a:r>
              <a:rPr lang="en-US" dirty="0" smtClean="0"/>
              <a:t>fungi.</a:t>
            </a:r>
            <a:endParaRPr lang="en-US" dirty="0"/>
          </a:p>
          <a:p>
            <a:pPr marL="800100" lvl="3" indent="-342900"/>
            <a:endParaRPr lang="en-US" dirty="0"/>
          </a:p>
          <a:p>
            <a:pPr marL="342900" lvl="2" indent="-342900"/>
            <a:r>
              <a:rPr lang="en-US" dirty="0" smtClean="0"/>
              <a:t>Erosion/Corrosion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very complex type of material loss that involves both electrochemical and mechanical processes. </a:t>
            </a:r>
            <a:endParaRPr lang="en-US" dirty="0" smtClean="0"/>
          </a:p>
          <a:p>
            <a:pPr marL="800100" lvl="3" indent="-342900"/>
            <a:endParaRPr lang="en-US" dirty="0" smtClean="0"/>
          </a:p>
          <a:p>
            <a:pPr marL="800100" lvl="3" indent="-342900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  <a:prstGeom prst="rect">
            <a:avLst/>
          </a:prstGeom>
        </p:spPr>
        <p:txBody>
          <a:bodyPr/>
          <a:lstStyle/>
          <a:p>
            <a:fld id="{8A0424E6-5727-4C58-9C0B-001A6113A89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 descr="C:\Users\hongcome.CONTINUUM\Desktop\090329205443-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542" y="3177186"/>
            <a:ext cx="2403609" cy="159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17542" y="4769655"/>
            <a:ext cx="2610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Figure 5. Microbial corrosion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039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4">
  <a:themeElements>
    <a:clrScheme name="Black and White Pushpins Design Template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Black and White Pushpin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ck and White Pushpins Design Template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heme14" id="{E8CE47E7-ECC6-4320-A5C5-D1E2D3E09820}" vid="{DBBE9607-9300-4655-A504-CB89FED6DA56}"/>
    </a:ext>
  </a:extLst>
</a:theme>
</file>

<file path=ppt/theme/theme10.xml><?xml version="1.0" encoding="utf-8"?>
<a:theme xmlns:a="http://schemas.openxmlformats.org/drawingml/2006/main" name="2_Theme18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8" id="{899ACBC4-29EA-4B26-9A14-76EAAC9E4D83}" vid="{3DA4F158-E43E-4395-97E4-D255D940E487}"/>
    </a:ext>
  </a:extLst>
</a:theme>
</file>

<file path=ppt/theme/theme11.xml><?xml version="1.0" encoding="utf-8"?>
<a:theme xmlns:a="http://schemas.openxmlformats.org/drawingml/2006/main" name="Theme23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23" id="{83C10592-EB6D-43FB-A2F3-4C1529C58664}" vid="{50FF0C97-A724-44E4-B17A-AF9181CECF6C}"/>
    </a:ext>
  </a:extLst>
</a:theme>
</file>

<file path=ppt/theme/theme1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Theme14">
  <a:themeElements>
    <a:clrScheme name="Black and White Pushpins Design Template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Black and White Pushpin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ck and White Pushpins Design Template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heme14" id="{E8CE47E7-ECC6-4320-A5C5-D1E2D3E09820}" vid="{DBBE9607-9300-4655-A504-CB89FED6DA56}"/>
    </a:ext>
  </a:extLst>
</a:theme>
</file>

<file path=ppt/theme/theme14.xml><?xml version="1.0" encoding="utf-8"?>
<a:theme xmlns:a="http://schemas.openxmlformats.org/drawingml/2006/main" name="Theme1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C00000"/>
      </a:accent2>
      <a:accent3>
        <a:srgbClr val="FFFFFF"/>
      </a:accent3>
      <a:accent4>
        <a:srgbClr val="000000"/>
      </a:accent4>
      <a:accent5>
        <a:srgbClr val="AAE2CA"/>
      </a:accent5>
      <a:accent6>
        <a:srgbClr val="C00000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5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Franklin Gothic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5" id="{D2FDF95B-6267-47D9-B819-1E4F7BE04FB1}" vid="{1D755793-B57B-4650-8968-23027B7893F0}"/>
    </a:ext>
  </a:extLst>
</a:theme>
</file>

<file path=ppt/theme/theme3.xml><?xml version="1.0" encoding="utf-8"?>
<a:theme xmlns:a="http://schemas.openxmlformats.org/drawingml/2006/main" name="1_Theme14">
  <a:themeElements>
    <a:clrScheme name="Black and White Pushpins Design Template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Black and White Pushpin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ck and White Pushpins Design Template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heme14" id="{E8CE47E7-ECC6-4320-A5C5-D1E2D3E09820}" vid="{DBBE9607-9300-4655-A504-CB89FED6DA56}"/>
    </a:ext>
  </a:extLst>
</a:theme>
</file>

<file path=ppt/theme/theme4.xml><?xml version="1.0" encoding="utf-8"?>
<a:theme xmlns:a="http://schemas.openxmlformats.org/drawingml/2006/main" name="1_Theme15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Franklin Gothic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5" id="{D2FDF95B-6267-47D9-B819-1E4F7BE04FB1}" vid="{1D755793-B57B-4650-8968-23027B7893F0}"/>
    </a:ext>
  </a:extLst>
</a:theme>
</file>

<file path=ppt/theme/theme5.xml><?xml version="1.0" encoding="utf-8"?>
<a:theme xmlns:a="http://schemas.openxmlformats.org/drawingml/2006/main" name="Theme16">
  <a:themeElements>
    <a:clrScheme name="Process01_16x9">
      <a:dk1>
        <a:sysClr val="windowText" lastClr="000000"/>
      </a:dk1>
      <a:lt1>
        <a:sysClr val="window" lastClr="FFFFFF"/>
      </a:lt1>
      <a:dk2>
        <a:srgbClr val="444444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andara">
      <a:maj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2007 - 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6" id="{A38FACDB-5A09-4902-A755-249EC3CA5492}" vid="{9420AFC0-8438-4193-A538-32D05DEE7C79}"/>
    </a:ext>
  </a:extLst>
</a:theme>
</file>

<file path=ppt/theme/theme6.xml><?xml version="1.0" encoding="utf-8"?>
<a:theme xmlns:a="http://schemas.openxmlformats.org/drawingml/2006/main" name="Theme17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heme17" id="{20EED212-5E64-4680-8885-9ADFFBA57C50}" vid="{1FFA6EBF-0C0D-4969-994A-A09C25CBF4CC}"/>
    </a:ext>
  </a:extLst>
</a:theme>
</file>

<file path=ppt/theme/theme7.xml><?xml version="1.0" encoding="utf-8"?>
<a:theme xmlns:a="http://schemas.openxmlformats.org/drawingml/2006/main" name="1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heme18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8" id="{899ACBC4-29EA-4B26-9A14-76EAAC9E4D83}" vid="{3DA4F158-E43E-4395-97E4-D255D940E487}"/>
    </a:ext>
  </a:extLst>
</a:theme>
</file>

<file path=ppt/theme/theme9.xml><?xml version="1.0" encoding="utf-8"?>
<a:theme xmlns:a="http://schemas.openxmlformats.org/drawingml/2006/main" name="1_Theme18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8" id="{899ACBC4-29EA-4B26-9A14-76EAAC9E4D83}" vid="{3DA4F158-E43E-4395-97E4-D255D940E48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Theme14</Template>
  <TotalTime>1687</TotalTime>
  <Words>2797</Words>
  <Application>Microsoft Office PowerPoint</Application>
  <PresentationFormat>Custom</PresentationFormat>
  <Paragraphs>497</Paragraphs>
  <Slides>47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2" baseType="lpstr">
      <vt:lpstr>Theme14</vt:lpstr>
      <vt:lpstr>Theme15</vt:lpstr>
      <vt:lpstr>1_Theme14</vt:lpstr>
      <vt:lpstr>1_Theme15</vt:lpstr>
      <vt:lpstr>Theme16</vt:lpstr>
      <vt:lpstr>Theme17</vt:lpstr>
      <vt:lpstr>1_Kontortema</vt:lpstr>
      <vt:lpstr>Theme18</vt:lpstr>
      <vt:lpstr>1_Theme18</vt:lpstr>
      <vt:lpstr>2_Theme18</vt:lpstr>
      <vt:lpstr>Theme23</vt:lpstr>
      <vt:lpstr>Custom Design</vt:lpstr>
      <vt:lpstr>2_Theme14</vt:lpstr>
      <vt:lpstr>Theme1</vt:lpstr>
      <vt:lpstr>CorelPhotoPaint.Image.8</vt:lpstr>
      <vt:lpstr>Radio frequency identification (RFID) smart corrosion coupon -A U.S. DOT CAAP Project Kick-Off Meeting</vt:lpstr>
      <vt:lpstr>Project Team</vt:lpstr>
      <vt:lpstr>Kick-off meeting purpose</vt:lpstr>
      <vt:lpstr>Outline</vt:lpstr>
      <vt:lpstr>Background</vt:lpstr>
      <vt:lpstr>Types of corrosion</vt:lpstr>
      <vt:lpstr>Types of corrosion (cont.)</vt:lpstr>
      <vt:lpstr>Types of corrosion (cont.)</vt:lpstr>
      <vt:lpstr>Types of corrosion (cont.)</vt:lpstr>
      <vt:lpstr>Solutions for corrosion</vt:lpstr>
      <vt:lpstr>Current inspection methods</vt:lpstr>
      <vt:lpstr>Project Objective</vt:lpstr>
      <vt:lpstr>Proposed inspection advantage</vt:lpstr>
      <vt:lpstr>Benefits of this project</vt:lpstr>
      <vt:lpstr>PowerPoint Presentation</vt:lpstr>
      <vt:lpstr>PowerPoint Presentation</vt:lpstr>
      <vt:lpstr>What is a smart label?</vt:lpstr>
      <vt:lpstr>What is RFID</vt:lpstr>
      <vt:lpstr>RFID tag types</vt:lpstr>
      <vt:lpstr>Passive tag classes</vt:lpstr>
      <vt:lpstr>Passive transponder</vt:lpstr>
      <vt:lpstr>Passive transponder</vt:lpstr>
      <vt:lpstr>RFID vs. Barcode</vt:lpstr>
      <vt:lpstr>Explosion of RFID applications</vt:lpstr>
      <vt:lpstr>Explosion of RFID applications</vt:lpstr>
      <vt:lpstr>Tag price performance</vt:lpstr>
      <vt:lpstr>Conceptual RFID corrosion coupon</vt:lpstr>
      <vt:lpstr>Theory</vt:lpstr>
      <vt:lpstr>Theory (cont.)</vt:lpstr>
      <vt:lpstr>Parameters of the RFID corrosion coupon</vt:lpstr>
      <vt:lpstr>Potential application</vt:lpstr>
      <vt:lpstr>Project Scope</vt:lpstr>
      <vt:lpstr>Task 1 – RFID smart corrosion coupon design</vt:lpstr>
      <vt:lpstr>Task 1 – RFID smart corrosion coupon design (cont.)</vt:lpstr>
      <vt:lpstr>Task 1 – RFID smart corrosion coupon design (cont.)</vt:lpstr>
      <vt:lpstr>Task 1 – RFID smart corrosion coupon design (cont.)</vt:lpstr>
      <vt:lpstr>Task 1 – RFID smart corrosion coupon design (cont.)</vt:lpstr>
      <vt:lpstr>Task 2 – Explore potential applications for areas susceptible to corrosion</vt:lpstr>
      <vt:lpstr>Task 3 – Design laboratory corrosion testing methodology</vt:lpstr>
      <vt:lpstr>Task 3 – Design laboratory corrosion testing methodology (cont.)</vt:lpstr>
      <vt:lpstr>Corrosion testing chamber</vt:lpstr>
      <vt:lpstr>Task 3 – Design laboratory corrosion testing methodology (cont.)</vt:lpstr>
      <vt:lpstr>Project timeline and budget</vt:lpstr>
      <vt:lpstr>Future development</vt:lpstr>
      <vt:lpstr>Project management</vt:lpstr>
      <vt:lpstr>References</vt:lpstr>
      <vt:lpstr>Questions and Comments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Yizhi Hong</dc:creator>
  <cp:lastModifiedBy>test</cp:lastModifiedBy>
  <cp:revision>117</cp:revision>
  <cp:lastPrinted>2013-11-19T21:51:44Z</cp:lastPrinted>
  <dcterms:created xsi:type="dcterms:W3CDTF">2013-11-17T09:02:44Z</dcterms:created>
  <dcterms:modified xsi:type="dcterms:W3CDTF">2013-11-21T16:57:37Z</dcterms:modified>
</cp:coreProperties>
</file>