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3" r:id="rId2"/>
    <p:sldMasterId id="2147483676" r:id="rId3"/>
  </p:sldMasterIdLst>
  <p:notesMasterIdLst>
    <p:notesMasterId r:id="rId84"/>
  </p:notesMasterIdLst>
  <p:handoutMasterIdLst>
    <p:handoutMasterId r:id="rId85"/>
  </p:handoutMasterIdLst>
  <p:sldIdLst>
    <p:sldId id="312" r:id="rId4"/>
    <p:sldId id="392" r:id="rId5"/>
    <p:sldId id="359" r:id="rId6"/>
    <p:sldId id="266" r:id="rId7"/>
    <p:sldId id="267" r:id="rId8"/>
    <p:sldId id="268" r:id="rId9"/>
    <p:sldId id="308" r:id="rId10"/>
    <p:sldId id="270" r:id="rId11"/>
    <p:sldId id="271" r:id="rId12"/>
    <p:sldId id="280" r:id="rId13"/>
    <p:sldId id="272" r:id="rId14"/>
    <p:sldId id="360" r:id="rId15"/>
    <p:sldId id="382" r:id="rId16"/>
    <p:sldId id="381" r:id="rId17"/>
    <p:sldId id="320" r:id="rId18"/>
    <p:sldId id="411" r:id="rId19"/>
    <p:sldId id="380" r:id="rId20"/>
    <p:sldId id="314" r:id="rId21"/>
    <p:sldId id="361" r:id="rId22"/>
    <p:sldId id="373" r:id="rId23"/>
    <p:sldId id="406" r:id="rId24"/>
    <p:sldId id="405" r:id="rId25"/>
    <p:sldId id="284" r:id="rId26"/>
    <p:sldId id="327" r:id="rId27"/>
    <p:sldId id="317" r:id="rId28"/>
    <p:sldId id="326" r:id="rId29"/>
    <p:sldId id="276" r:id="rId30"/>
    <p:sldId id="356" r:id="rId31"/>
    <p:sldId id="362" r:id="rId32"/>
    <p:sldId id="262" r:id="rId33"/>
    <p:sldId id="358" r:id="rId34"/>
    <p:sldId id="263" r:id="rId35"/>
    <p:sldId id="410" r:id="rId36"/>
    <p:sldId id="364" r:id="rId37"/>
    <p:sldId id="363" r:id="rId38"/>
    <p:sldId id="374" r:id="rId39"/>
    <p:sldId id="345" r:id="rId40"/>
    <p:sldId id="352" r:id="rId41"/>
    <p:sldId id="331" r:id="rId42"/>
    <p:sldId id="332" r:id="rId43"/>
    <p:sldId id="333" r:id="rId44"/>
    <p:sldId id="351" r:id="rId45"/>
    <p:sldId id="338" r:id="rId46"/>
    <p:sldId id="279" r:id="rId47"/>
    <p:sldId id="354" r:id="rId48"/>
    <p:sldId id="407" r:id="rId49"/>
    <p:sldId id="348" r:id="rId50"/>
    <p:sldId id="355" r:id="rId51"/>
    <p:sldId id="349" r:id="rId52"/>
    <p:sldId id="287" r:id="rId53"/>
    <p:sldId id="288" r:id="rId54"/>
    <p:sldId id="376" r:id="rId55"/>
    <p:sldId id="336" r:id="rId56"/>
    <p:sldId id="350" r:id="rId57"/>
    <p:sldId id="404" r:id="rId58"/>
    <p:sldId id="384" r:id="rId59"/>
    <p:sldId id="385" r:id="rId60"/>
    <p:sldId id="386" r:id="rId61"/>
    <p:sldId id="387" r:id="rId62"/>
    <p:sldId id="397" r:id="rId63"/>
    <p:sldId id="398" r:id="rId64"/>
    <p:sldId id="399" r:id="rId65"/>
    <p:sldId id="400" r:id="rId66"/>
    <p:sldId id="396" r:id="rId67"/>
    <p:sldId id="357" r:id="rId68"/>
    <p:sldId id="409" r:id="rId69"/>
    <p:sldId id="408" r:id="rId70"/>
    <p:sldId id="365" r:id="rId71"/>
    <p:sldId id="337" r:id="rId72"/>
    <p:sldId id="366" r:id="rId73"/>
    <p:sldId id="367" r:id="rId74"/>
    <p:sldId id="368" r:id="rId75"/>
    <p:sldId id="403" r:id="rId76"/>
    <p:sldId id="311" r:id="rId77"/>
    <p:sldId id="341" r:id="rId78"/>
    <p:sldId id="402" r:id="rId79"/>
    <p:sldId id="344" r:id="rId80"/>
    <p:sldId id="401" r:id="rId81"/>
    <p:sldId id="393" r:id="rId82"/>
    <p:sldId id="394" r:id="rId8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CAF"/>
    <a:srgbClr val="98A3C2"/>
    <a:srgbClr val="FF9900"/>
    <a:srgbClr val="FF3300"/>
    <a:srgbClr val="FFFF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591" autoAdjust="0"/>
    <p:restoredTop sz="60739" autoAdjust="0"/>
  </p:normalViewPr>
  <p:slideViewPr>
    <p:cSldViewPr>
      <p:cViewPr>
        <p:scale>
          <a:sx n="100" d="100"/>
          <a:sy n="100" d="100"/>
        </p:scale>
        <p:origin x="-1140" y="11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1" d="100"/>
          <a:sy n="71" d="100"/>
        </p:scale>
        <p:origin x="-2214"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notesMaster" Target="notesMasters/notesMaster1.xml"/><Relationship Id="rId89"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FF8E922-B353-4290-B297-CAFB1FCA8BDD}" type="datetimeFigureOut">
              <a:rPr lang="en-US" smtClean="0"/>
              <a:pPr/>
              <a:t>1/21/2013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3FC2FA4-1227-4152-B4C6-FD73068F5ACD}" type="slidenum">
              <a:rPr lang="en-US" smtClean="0"/>
              <a:pPr/>
              <a:t>‹#›</a:t>
            </a:fld>
            <a:endParaRPr lang="en-US"/>
          </a:p>
        </p:txBody>
      </p:sp>
    </p:spTree>
    <p:extLst>
      <p:ext uri="{BB962C8B-B14F-4D97-AF65-F5344CB8AC3E}">
        <p14:creationId xmlns:p14="http://schemas.microsoft.com/office/powerpoint/2010/main" val="3155172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7372CB8-4DB9-4AFF-B37E-8D2D32A45620}" type="datetimeFigureOut">
              <a:rPr lang="en-US" smtClean="0"/>
              <a:pPr/>
              <a:t>1/21/2013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7130E2B-4EA3-434D-A1FB-8F64E5D9D041}" type="slidenum">
              <a:rPr lang="en-US" smtClean="0"/>
              <a:pPr/>
              <a:t>‹#›</a:t>
            </a:fld>
            <a:endParaRPr lang="en-US"/>
          </a:p>
        </p:txBody>
      </p:sp>
    </p:spTree>
    <p:extLst>
      <p:ext uri="{BB962C8B-B14F-4D97-AF65-F5344CB8AC3E}">
        <p14:creationId xmlns:p14="http://schemas.microsoft.com/office/powerpoint/2010/main" val="83780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27651" name="Slide Number Placeholder 3"/>
          <p:cNvSpPr>
            <a:spLocks noGrp="1"/>
          </p:cNvSpPr>
          <p:nvPr>
            <p:ph type="sldNum" sz="quarter" idx="5"/>
          </p:nvPr>
        </p:nvSpPr>
        <p:spPr/>
        <p:txBody>
          <a:bodyPr/>
          <a:lstStyle/>
          <a:p>
            <a:pPr>
              <a:defRPr/>
            </a:pPr>
            <a:fld id="{0196B857-0ECC-4148-968F-D8DFD73705D3}" type="slidenum">
              <a:rPr lang="en-US" smtClean="0">
                <a:latin typeface="Arial" pitchFamily="34" charset="0"/>
              </a:rPr>
              <a:pPr>
                <a:defRPr/>
              </a:pPr>
              <a:t>1</a:t>
            </a:fld>
            <a:endParaRPr lang="en-US" smtClean="0">
              <a:latin typeface="Arial" pitchFamily="34" charset="0"/>
            </a:endParaRPr>
          </a:p>
        </p:txBody>
      </p:sp>
      <p:sp>
        <p:nvSpPr>
          <p:cNvPr id="34820"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aseline="0" noProof="1"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1E8FBF-22F3-431D-9310-C0B359E03B21}"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12</a:t>
            </a:fld>
            <a:endParaRPr lang="en-US"/>
          </a:p>
        </p:txBody>
      </p:sp>
    </p:spTree>
    <p:extLst>
      <p:ext uri="{BB962C8B-B14F-4D97-AF65-F5344CB8AC3E}">
        <p14:creationId xmlns:p14="http://schemas.microsoft.com/office/powerpoint/2010/main" val="1823886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13</a:t>
            </a:fld>
            <a:endParaRPr lang="en-US"/>
          </a:p>
        </p:txBody>
      </p:sp>
    </p:spTree>
    <p:extLst>
      <p:ext uri="{BB962C8B-B14F-4D97-AF65-F5344CB8AC3E}">
        <p14:creationId xmlns:p14="http://schemas.microsoft.com/office/powerpoint/2010/main" val="2283002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14</a:t>
            </a:fld>
            <a:endParaRPr lang="en-US"/>
          </a:p>
        </p:txBody>
      </p:sp>
    </p:spTree>
    <p:extLst>
      <p:ext uri="{BB962C8B-B14F-4D97-AF65-F5344CB8AC3E}">
        <p14:creationId xmlns:p14="http://schemas.microsoft.com/office/powerpoint/2010/main" val="3717371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7130E2B-4EA3-434D-A1FB-8F64E5D9D041}" type="slidenum">
              <a:rPr lang="en-US" smtClean="0"/>
              <a:pPr/>
              <a:t>15</a:t>
            </a:fld>
            <a:endParaRPr lang="en-US"/>
          </a:p>
        </p:txBody>
      </p:sp>
    </p:spTree>
    <p:extLst>
      <p:ext uri="{BB962C8B-B14F-4D97-AF65-F5344CB8AC3E}">
        <p14:creationId xmlns:p14="http://schemas.microsoft.com/office/powerpoint/2010/main" val="1882788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3303" eaLnBrk="0" fontAlgn="base" hangingPunct="0">
              <a:spcBef>
                <a:spcPct val="30000"/>
              </a:spcBef>
              <a:spcAft>
                <a:spcPct val="0"/>
              </a:spcAft>
              <a:defRPr/>
            </a:pPr>
            <a:endParaRPr lang="en-US" b="0" dirty="0"/>
          </a:p>
        </p:txBody>
      </p:sp>
      <p:sp>
        <p:nvSpPr>
          <p:cNvPr id="4" name="Slide Number Placeholder 3"/>
          <p:cNvSpPr>
            <a:spLocks noGrp="1"/>
          </p:cNvSpPr>
          <p:nvPr>
            <p:ph type="sldNum" sz="quarter" idx="10"/>
          </p:nvPr>
        </p:nvSpPr>
        <p:spPr/>
        <p:txBody>
          <a:bodyPr/>
          <a:lstStyle/>
          <a:p>
            <a:pPr>
              <a:defRPr/>
            </a:pPr>
            <a:fld id="{5D1E8FBF-22F3-431D-9310-C0B359E03B21}"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17</a:t>
            </a:fld>
            <a:endParaRPr lang="en-US"/>
          </a:p>
        </p:txBody>
      </p:sp>
    </p:spTree>
    <p:extLst>
      <p:ext uri="{BB962C8B-B14F-4D97-AF65-F5344CB8AC3E}">
        <p14:creationId xmlns:p14="http://schemas.microsoft.com/office/powerpoint/2010/main" val="3046621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18</a:t>
            </a:fld>
            <a:endParaRPr lang="en-US"/>
          </a:p>
        </p:txBody>
      </p:sp>
    </p:spTree>
    <p:extLst>
      <p:ext uri="{BB962C8B-B14F-4D97-AF65-F5344CB8AC3E}">
        <p14:creationId xmlns:p14="http://schemas.microsoft.com/office/powerpoint/2010/main" val="2968759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19</a:t>
            </a:fld>
            <a:endParaRPr lang="en-US"/>
          </a:p>
        </p:txBody>
      </p:sp>
    </p:spTree>
    <p:extLst>
      <p:ext uri="{BB962C8B-B14F-4D97-AF65-F5344CB8AC3E}">
        <p14:creationId xmlns:p14="http://schemas.microsoft.com/office/powerpoint/2010/main" val="1122934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27651" name="Slide Number Placeholder 3"/>
          <p:cNvSpPr>
            <a:spLocks noGrp="1"/>
          </p:cNvSpPr>
          <p:nvPr>
            <p:ph type="sldNum" sz="quarter" idx="5"/>
          </p:nvPr>
        </p:nvSpPr>
        <p:spPr/>
        <p:txBody>
          <a:bodyPr/>
          <a:lstStyle/>
          <a:p>
            <a:pPr>
              <a:defRPr/>
            </a:pPr>
            <a:fld id="{0196B857-0ECC-4148-968F-D8DFD73705D3}" type="slidenum">
              <a:rPr lang="en-US" smtClean="0">
                <a:solidFill>
                  <a:prstClr val="black"/>
                </a:solidFill>
              </a:rPr>
              <a:pPr>
                <a:defRPr/>
              </a:pPr>
              <a:t>2</a:t>
            </a:fld>
            <a:endParaRPr lang="en-US" smtClean="0">
              <a:solidFill>
                <a:prstClr val="black"/>
              </a:solidFill>
            </a:endParaRPr>
          </a:p>
        </p:txBody>
      </p:sp>
      <p:sp>
        <p:nvSpPr>
          <p:cNvPr id="34820" name="Rectangle 5"/>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55000" lnSpcReduction="20000"/>
          </a:bodyPr>
          <a:lstStyle/>
          <a:p>
            <a:endParaRPr lang="en-US" noProof="1" smtClean="0">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7130E2B-4EA3-434D-A1FB-8F64E5D9D041}" type="slidenum">
              <a:rPr lang="en-US" smtClean="0"/>
              <a:pPr/>
              <a:t>20</a:t>
            </a:fld>
            <a:endParaRPr lang="en-US"/>
          </a:p>
        </p:txBody>
      </p:sp>
    </p:spTree>
    <p:extLst>
      <p:ext uri="{BB962C8B-B14F-4D97-AF65-F5344CB8AC3E}">
        <p14:creationId xmlns:p14="http://schemas.microsoft.com/office/powerpoint/2010/main" val="1982449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21</a:t>
            </a:fld>
            <a:endParaRPr lang="en-US"/>
          </a:p>
        </p:txBody>
      </p:sp>
    </p:spTree>
    <p:extLst>
      <p:ext uri="{BB962C8B-B14F-4D97-AF65-F5344CB8AC3E}">
        <p14:creationId xmlns:p14="http://schemas.microsoft.com/office/powerpoint/2010/main" val="556012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baseline="0" dirty="0" smtClean="0"/>
          </a:p>
          <a:p>
            <a:endParaRPr lang="en-US" b="0" baseline="0" dirty="0" smtClean="0"/>
          </a:p>
          <a:p>
            <a:endParaRPr lang="en-US" b="0" baseline="0" dirty="0" smtClean="0"/>
          </a:p>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7130E2B-4EA3-434D-A1FB-8F64E5D9D04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25</a:t>
            </a:fld>
            <a:endParaRPr lang="en-US"/>
          </a:p>
        </p:txBody>
      </p:sp>
    </p:spTree>
    <p:extLst>
      <p:ext uri="{BB962C8B-B14F-4D97-AF65-F5344CB8AC3E}">
        <p14:creationId xmlns:p14="http://schemas.microsoft.com/office/powerpoint/2010/main" val="3423837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latin typeface="Arial" charset="0"/>
            </a:endParaRPr>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28</a:t>
            </a:fld>
            <a:endParaRPr lang="en-US"/>
          </a:p>
        </p:txBody>
      </p:sp>
    </p:spTree>
    <p:extLst>
      <p:ext uri="{BB962C8B-B14F-4D97-AF65-F5344CB8AC3E}">
        <p14:creationId xmlns:p14="http://schemas.microsoft.com/office/powerpoint/2010/main" val="1302498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29</a:t>
            </a:fld>
            <a:endParaRPr lang="en-US"/>
          </a:p>
        </p:txBody>
      </p:sp>
    </p:spTree>
    <p:extLst>
      <p:ext uri="{BB962C8B-B14F-4D97-AF65-F5344CB8AC3E}">
        <p14:creationId xmlns:p14="http://schemas.microsoft.com/office/powerpoint/2010/main" val="150525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3</a:t>
            </a:fld>
            <a:endParaRPr lang="en-US"/>
          </a:p>
        </p:txBody>
      </p:sp>
    </p:spTree>
    <p:extLst>
      <p:ext uri="{BB962C8B-B14F-4D97-AF65-F5344CB8AC3E}">
        <p14:creationId xmlns:p14="http://schemas.microsoft.com/office/powerpoint/2010/main" val="1820238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07130E2B-4EA3-434D-A1FB-8F64E5D9D04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31</a:t>
            </a:fld>
            <a:endParaRPr lang="en-US"/>
          </a:p>
        </p:txBody>
      </p:sp>
    </p:spTree>
    <p:extLst>
      <p:ext uri="{BB962C8B-B14F-4D97-AF65-F5344CB8AC3E}">
        <p14:creationId xmlns:p14="http://schemas.microsoft.com/office/powerpoint/2010/main" val="2048690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7130E2B-4EA3-434D-A1FB-8F64E5D9D041}" type="slidenum">
              <a:rPr lang="en-US" smtClean="0"/>
              <a:pPr/>
              <a:t>32</a:t>
            </a:fld>
            <a:endParaRPr lang="en-US"/>
          </a:p>
        </p:txBody>
      </p:sp>
      <p:sp>
        <p:nvSpPr>
          <p:cNvPr id="5" name="Notes Placeholder 4"/>
          <p:cNvSpPr>
            <a:spLocks noGrp="1"/>
          </p:cNvSpPr>
          <p:nvPr>
            <p:ph type="body" idx="1"/>
          </p:nvPr>
        </p:nvSpPr>
        <p:spPr>
          <a:xfrm>
            <a:off x="155787" y="4415790"/>
            <a:ext cx="6543040" cy="5634066"/>
          </a:xfrm>
          <a:prstGeom prst="rect">
            <a:avLst/>
          </a:prstGeom>
          <a:solidFill>
            <a:schemeClr val="bg1"/>
          </a:solidFill>
        </p:spPr>
        <p:txBody>
          <a:bodyPr wrap="square">
            <a:spAutoFit/>
          </a:bodyPr>
          <a:lstStyle/>
          <a:p>
            <a:endParaRPr lang="en-US" dirty="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07130E2B-4EA3-434D-A1FB-8F64E5D9D041}" type="slidenum">
              <a:rPr lang="en-US" smtClean="0"/>
              <a:pPr/>
              <a:t>33</a:t>
            </a:fld>
            <a:endParaRPr lang="en-US"/>
          </a:p>
        </p:txBody>
      </p:sp>
      <p:sp>
        <p:nvSpPr>
          <p:cNvPr id="5" name="Notes Placeholder 4"/>
          <p:cNvSpPr>
            <a:spLocks noGrp="1"/>
          </p:cNvSpPr>
          <p:nvPr>
            <p:ph type="body" idx="1"/>
          </p:nvPr>
        </p:nvSpPr>
        <p:spPr>
          <a:xfrm>
            <a:off x="155787" y="4415790"/>
            <a:ext cx="6543040" cy="5634066"/>
          </a:xfrm>
          <a:prstGeom prst="rect">
            <a:avLst/>
          </a:prstGeom>
          <a:solidFill>
            <a:schemeClr val="bg1"/>
          </a:solidFill>
        </p:spPr>
        <p:txBody>
          <a:bodyPr wrap="square">
            <a:spAutoFit/>
          </a:bodyPr>
          <a:lstStyle/>
          <a:p>
            <a:endParaRPr lang="en-US" b="1" u="sng" dirty="0" smtClean="0"/>
          </a:p>
          <a:p>
            <a:endParaRPr lang="en-US" dirty="0" smtClean="0"/>
          </a:p>
          <a:p>
            <a:endParaRPr lang="en-US" dirty="0"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34</a:t>
            </a:fld>
            <a:endParaRPr lang="en-US"/>
          </a:p>
        </p:txBody>
      </p:sp>
    </p:spTree>
    <p:extLst>
      <p:ext uri="{BB962C8B-B14F-4D97-AF65-F5344CB8AC3E}">
        <p14:creationId xmlns:p14="http://schemas.microsoft.com/office/powerpoint/2010/main" val="39997261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35</a:t>
            </a:fld>
            <a:endParaRPr lang="en-US"/>
          </a:p>
        </p:txBody>
      </p:sp>
    </p:spTree>
    <p:extLst>
      <p:ext uri="{BB962C8B-B14F-4D97-AF65-F5344CB8AC3E}">
        <p14:creationId xmlns:p14="http://schemas.microsoft.com/office/powerpoint/2010/main" val="16640531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36</a:t>
            </a:fld>
            <a:endParaRPr lang="en-US"/>
          </a:p>
        </p:txBody>
      </p:sp>
    </p:spTree>
    <p:extLst>
      <p:ext uri="{BB962C8B-B14F-4D97-AF65-F5344CB8AC3E}">
        <p14:creationId xmlns:p14="http://schemas.microsoft.com/office/powerpoint/2010/main" val="20737010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pPr marL="237369" indent="-237369" defTabSz="949478">
              <a:defRPr/>
            </a:pPr>
            <a:endParaRPr lang="en-US" dirty="0"/>
          </a:p>
        </p:txBody>
      </p:sp>
      <p:sp>
        <p:nvSpPr>
          <p:cNvPr id="4" name="Slide Number Placeholder 3"/>
          <p:cNvSpPr>
            <a:spLocks noGrp="1"/>
          </p:cNvSpPr>
          <p:nvPr>
            <p:ph type="sldNum" sz="quarter" idx="10"/>
          </p:nvPr>
        </p:nvSpPr>
        <p:spPr/>
        <p:txBody>
          <a:bodyPr/>
          <a:lstStyle/>
          <a:p>
            <a:fld id="{CAA044AE-1E06-46E9-9DF9-3887117E5B7D}"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74" eaLnBrk="0" fontAlgn="base" hangingPunct="0">
              <a:spcBef>
                <a:spcPct val="30000"/>
              </a:spcBef>
              <a:spcAft>
                <a:spcPct val="0"/>
              </a:spcAft>
              <a:defRPr/>
            </a:pPr>
            <a:endParaRPr lang="en-US" dirty="0" smtClean="0"/>
          </a:p>
          <a:p>
            <a:pPr defTabSz="931774" eaLnBrk="0" fontAlgn="base" hangingPunct="0">
              <a:spcBef>
                <a:spcPct val="30000"/>
              </a:spcBef>
              <a:spcAft>
                <a:spcPct val="0"/>
              </a:spcAft>
              <a:defRPr/>
            </a:pPr>
            <a:endParaRPr lang="en-US" dirty="0"/>
          </a:p>
          <a:p>
            <a:pPr defTabSz="931774" eaLnBrk="0" fontAlgn="base" hangingPunct="0">
              <a:spcBef>
                <a:spcPct val="30000"/>
              </a:spcBef>
              <a:spcAft>
                <a:spcPct val="0"/>
              </a:spcAf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388938"/>
            <a:ext cx="5591175" cy="41941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dirty="0" smtClean="0"/>
          </a:p>
        </p:txBody>
      </p:sp>
      <p:sp>
        <p:nvSpPr>
          <p:cNvPr id="4" name="Slide Number Placeholder 3"/>
          <p:cNvSpPr>
            <a:spLocks noGrp="1"/>
          </p:cNvSpPr>
          <p:nvPr>
            <p:ph type="sldNum" sz="quarter" idx="10"/>
          </p:nvPr>
        </p:nvSpPr>
        <p:spPr/>
        <p:txBody>
          <a:bodyPr/>
          <a:lstStyle/>
          <a:p>
            <a:pPr>
              <a:defRPr/>
            </a:pPr>
            <a:fld id="{5D1E8FBF-22F3-431D-9310-C0B359E03B21}"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388938"/>
            <a:ext cx="5591175" cy="4194175"/>
          </a:xfrm>
        </p:spPr>
      </p:sp>
      <p:sp>
        <p:nvSpPr>
          <p:cNvPr id="3" name="Notes Placeholder 2"/>
          <p:cNvSpPr>
            <a:spLocks noGrp="1"/>
          </p:cNvSpPr>
          <p:nvPr>
            <p:ph type="body" idx="1"/>
          </p:nvPr>
        </p:nvSpPr>
        <p:spPr/>
        <p:txBody>
          <a:bodyPr>
            <a:normAutofit/>
          </a:bodyPr>
          <a:lstStyle/>
          <a:p>
            <a:pPr defTabSz="949478">
              <a:defRPr/>
            </a:pPr>
            <a:endParaRPr lang="en-US" dirty="0" smtClean="0"/>
          </a:p>
          <a:p>
            <a:endParaRPr lang="en-US" dirty="0" smtClean="0">
              <a:latin typeface="Arial"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xfrm>
            <a:off x="749300" y="388938"/>
            <a:ext cx="5591175" cy="4194175"/>
          </a:xfrm>
          <a:ln/>
        </p:spPr>
      </p:sp>
      <p:sp>
        <p:nvSpPr>
          <p:cNvPr id="22531" name="Notes Placeholder 2"/>
          <p:cNvSpPr>
            <a:spLocks noGrp="1"/>
          </p:cNvSpPr>
          <p:nvPr>
            <p:ph type="body" idx="1"/>
          </p:nvPr>
        </p:nvSpPr>
        <p:spPr>
          <a:noFill/>
          <a:ln/>
        </p:spPr>
        <p:txBody>
          <a:bodyPr/>
          <a:lstStyle/>
          <a:p>
            <a:pPr defTabSz="949478">
              <a:defRPr/>
            </a:pPr>
            <a:endParaRPr lang="en-US" dirty="0" smtClean="0"/>
          </a:p>
        </p:txBody>
      </p:sp>
      <p:sp>
        <p:nvSpPr>
          <p:cNvPr id="22532" name="Slide Number Placeholder 3"/>
          <p:cNvSpPr>
            <a:spLocks noGrp="1"/>
          </p:cNvSpPr>
          <p:nvPr>
            <p:ph type="sldNum" sz="quarter" idx="5"/>
          </p:nvPr>
        </p:nvSpPr>
        <p:spPr>
          <a:noFill/>
        </p:spPr>
        <p:txBody>
          <a:bodyPr/>
          <a:lstStyle/>
          <a:p>
            <a:fld id="{4AE82756-6826-4FE5-B43A-7184EB438C98}" type="slidenum">
              <a:rPr lang="en-US" smtClean="0"/>
              <a:pPr/>
              <a:t>41</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971926"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5" tIns="46584" rIns="93165" bIns="46584" anchor="b"/>
          <a:lstStyle>
            <a:lvl1pPr defTabSz="931863" eaLnBrk="0" hangingPunct="0">
              <a:defRPr>
                <a:solidFill>
                  <a:schemeClr val="tx1"/>
                </a:solidFill>
                <a:latin typeface="Arial" pitchFamily="34" charset="0"/>
                <a:cs typeface="Arial" pitchFamily="34" charset="0"/>
              </a:defRPr>
            </a:lvl1pPr>
            <a:lvl2pPr marL="742950" indent="-285750" defTabSz="931863" eaLnBrk="0" hangingPunct="0">
              <a:defRPr>
                <a:solidFill>
                  <a:schemeClr val="tx1"/>
                </a:solidFill>
                <a:latin typeface="Arial" pitchFamily="34" charset="0"/>
                <a:cs typeface="Arial" pitchFamily="34" charset="0"/>
              </a:defRPr>
            </a:lvl2pPr>
            <a:lvl3pPr marL="1143000" indent="-228600" defTabSz="931863" eaLnBrk="0" hangingPunct="0">
              <a:defRPr>
                <a:solidFill>
                  <a:schemeClr val="tx1"/>
                </a:solidFill>
                <a:latin typeface="Arial" pitchFamily="34" charset="0"/>
                <a:cs typeface="Arial" pitchFamily="34" charset="0"/>
              </a:defRPr>
            </a:lvl3pPr>
            <a:lvl4pPr marL="1600200" indent="-228600" defTabSz="931863" eaLnBrk="0" hangingPunct="0">
              <a:defRPr>
                <a:solidFill>
                  <a:schemeClr val="tx1"/>
                </a:solidFill>
                <a:latin typeface="Arial" pitchFamily="34" charset="0"/>
                <a:cs typeface="Arial" pitchFamily="34" charset="0"/>
              </a:defRPr>
            </a:lvl4pPr>
            <a:lvl5pPr marL="2057400" indent="-228600" defTabSz="931863" eaLnBrk="0" hangingPunct="0">
              <a:defRPr>
                <a:solidFill>
                  <a:schemeClr val="tx1"/>
                </a:solidFill>
                <a:latin typeface="Arial"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D2043AAD-9690-46AC-A351-D53EB6F58B20}" type="slidenum">
              <a:rPr lang="en-US" sz="1200"/>
              <a:pPr algn="r" eaLnBrk="1" hangingPunct="1"/>
              <a:t>43</a:t>
            </a:fld>
            <a:endParaRPr lang="en-US" sz="1200" dirty="0"/>
          </a:p>
        </p:txBody>
      </p:sp>
      <p:sp>
        <p:nvSpPr>
          <p:cNvPr id="57347" name="Rectangle 2"/>
          <p:cNvSpPr>
            <a:spLocks noGrp="1" noRot="1" noChangeAspect="1" noChangeArrowheads="1" noTextEdit="1"/>
          </p:cNvSpPr>
          <p:nvPr>
            <p:ph type="sldImg"/>
          </p:nvPr>
        </p:nvSpPr>
        <p:spPr>
          <a:xfrm>
            <a:off x="1184275" y="698500"/>
            <a:ext cx="4646613" cy="3484563"/>
          </a:xfrm>
          <a:ln/>
        </p:spPr>
      </p:sp>
      <p:sp>
        <p:nvSpPr>
          <p:cNvPr id="45060" name="Rectangle 5"/>
          <p:cNvSpPr>
            <a:spLocks noGrp="1" noChangeArrowheads="1"/>
          </p:cNvSpPr>
          <p:nvPr>
            <p:ph type="body" idx="1"/>
          </p:nvPr>
        </p:nvSpPr>
        <p:spPr>
          <a:ln/>
        </p:spPr>
        <p:txBody>
          <a:bodyPr/>
          <a:lstStyle/>
          <a:p>
            <a:pPr>
              <a:defRPr/>
            </a:pPr>
            <a:endParaRPr lang="en-US" sz="1100" noProof="1"/>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45</a:t>
            </a:fld>
            <a:endParaRPr lang="en-US"/>
          </a:p>
        </p:txBody>
      </p:sp>
    </p:spTree>
    <p:extLst>
      <p:ext uri="{BB962C8B-B14F-4D97-AF65-F5344CB8AC3E}">
        <p14:creationId xmlns:p14="http://schemas.microsoft.com/office/powerpoint/2010/main" val="14985923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46</a:t>
            </a:fld>
            <a:endParaRPr lang="en-US"/>
          </a:p>
        </p:txBody>
      </p:sp>
    </p:spTree>
    <p:extLst>
      <p:ext uri="{BB962C8B-B14F-4D97-AF65-F5344CB8AC3E}">
        <p14:creationId xmlns:p14="http://schemas.microsoft.com/office/powerpoint/2010/main" val="252658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84A22-B6F7-4A68-A9B8-B291803E9A31}" type="slidenum">
              <a:rPr lang="en-US">
                <a:solidFill>
                  <a:prstClr val="black"/>
                </a:solidFill>
              </a:rPr>
              <a:pPr/>
              <a:t>47</a:t>
            </a:fld>
            <a:endParaRPr lang="en-US">
              <a:solidFill>
                <a:prstClr val="black"/>
              </a:solidFill>
            </a:endParaRPr>
          </a:p>
        </p:txBody>
      </p:sp>
      <p:sp>
        <p:nvSpPr>
          <p:cNvPr id="36866" name="Rectangle 2"/>
          <p:cNvSpPr>
            <a:spLocks noGrp="1" noRot="1" noChangeAspect="1" noChangeArrowheads="1" noTextEdit="1"/>
          </p:cNvSpPr>
          <p:nvPr>
            <p:ph type="sldImg"/>
          </p:nvPr>
        </p:nvSpPr>
        <p:spPr>
          <a:xfrm>
            <a:off x="1181100" y="695325"/>
            <a:ext cx="4649788" cy="3487738"/>
          </a:xfrm>
          <a:ln/>
        </p:spPr>
      </p:sp>
      <p:sp>
        <p:nvSpPr>
          <p:cNvPr id="36867" name="Rectangle 3"/>
          <p:cNvSpPr>
            <a:spLocks noGrp="1" noChangeArrowheads="1"/>
          </p:cNvSpPr>
          <p:nvPr>
            <p:ph type="body" idx="1"/>
          </p:nvPr>
        </p:nvSpPr>
        <p:spPr>
          <a:xfrm>
            <a:off x="701675" y="4416427"/>
            <a:ext cx="5607050" cy="4184650"/>
          </a:xfrm>
        </p:spPr>
        <p:txBody>
          <a:bodyPr/>
          <a:lstStyle/>
          <a:p>
            <a:endParaRPr lang="en-US" dirty="0"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48</a:t>
            </a:fld>
            <a:endParaRPr lang="en-US"/>
          </a:p>
        </p:txBody>
      </p:sp>
    </p:spTree>
    <p:extLst>
      <p:ext uri="{BB962C8B-B14F-4D97-AF65-F5344CB8AC3E}">
        <p14:creationId xmlns:p14="http://schemas.microsoft.com/office/powerpoint/2010/main" val="2642943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388938"/>
            <a:ext cx="5591175" cy="41941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solidFill>
                  <a:prstClr val="black"/>
                </a:solidFill>
              </a:rPr>
              <a:pPr>
                <a:defRPr/>
              </a:pPr>
              <a:t>49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200" b="1"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5D1E8FBF-22F3-431D-9310-C0B359E03B21}"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350">
              <a:defRPr/>
            </a:pPr>
            <a:endParaRPr lang="en-US" dirty="0" smtClean="0">
              <a:latin typeface="Arial" charset="0"/>
            </a:endParaRPr>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388938"/>
            <a:ext cx="5591175" cy="41941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388938"/>
            <a:ext cx="5591175" cy="41941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lvl="0"/>
            <a:endParaRPr lang="en-US" dirty="0">
              <a:latin typeface="Arial" charset="0"/>
            </a:endParaRPr>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55</a:t>
            </a:fld>
            <a:endParaRPr lang="en-US"/>
          </a:p>
        </p:txBody>
      </p:sp>
    </p:spTree>
    <p:extLst>
      <p:ext uri="{BB962C8B-B14F-4D97-AF65-F5344CB8AC3E}">
        <p14:creationId xmlns:p14="http://schemas.microsoft.com/office/powerpoint/2010/main" val="23935144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56</a:t>
            </a:fld>
            <a:endParaRPr lang="en-US"/>
          </a:p>
        </p:txBody>
      </p:sp>
    </p:spTree>
    <p:extLst>
      <p:ext uri="{BB962C8B-B14F-4D97-AF65-F5344CB8AC3E}">
        <p14:creationId xmlns:p14="http://schemas.microsoft.com/office/powerpoint/2010/main" val="229466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57</a:t>
            </a:fld>
            <a:endParaRPr lang="en-US"/>
          </a:p>
        </p:txBody>
      </p:sp>
    </p:spTree>
    <p:extLst>
      <p:ext uri="{BB962C8B-B14F-4D97-AF65-F5344CB8AC3E}">
        <p14:creationId xmlns:p14="http://schemas.microsoft.com/office/powerpoint/2010/main" val="271434786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58</a:t>
            </a:fld>
            <a:endParaRPr lang="en-US"/>
          </a:p>
        </p:txBody>
      </p:sp>
    </p:spTree>
    <p:extLst>
      <p:ext uri="{BB962C8B-B14F-4D97-AF65-F5344CB8AC3E}">
        <p14:creationId xmlns:p14="http://schemas.microsoft.com/office/powerpoint/2010/main" val="4405538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59</a:t>
            </a:fld>
            <a:endParaRPr lang="en-US"/>
          </a:p>
        </p:txBody>
      </p:sp>
    </p:spTree>
    <p:extLst>
      <p:ext uri="{BB962C8B-B14F-4D97-AF65-F5344CB8AC3E}">
        <p14:creationId xmlns:p14="http://schemas.microsoft.com/office/powerpoint/2010/main" val="40267826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D1E8FBF-22F3-431D-9310-C0B359E03B21}"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60</a:t>
            </a:fld>
            <a:endParaRPr lang="en-US"/>
          </a:p>
        </p:txBody>
      </p:sp>
    </p:spTree>
    <p:extLst>
      <p:ext uri="{BB962C8B-B14F-4D97-AF65-F5344CB8AC3E}">
        <p14:creationId xmlns:p14="http://schemas.microsoft.com/office/powerpoint/2010/main" val="40365508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61</a:t>
            </a:fld>
            <a:endParaRPr lang="en-US"/>
          </a:p>
        </p:txBody>
      </p:sp>
    </p:spTree>
    <p:extLst>
      <p:ext uri="{BB962C8B-B14F-4D97-AF65-F5344CB8AC3E}">
        <p14:creationId xmlns:p14="http://schemas.microsoft.com/office/powerpoint/2010/main" val="37831687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62</a:t>
            </a:fld>
            <a:endParaRPr lang="en-US"/>
          </a:p>
        </p:txBody>
      </p:sp>
    </p:spTree>
    <p:extLst>
      <p:ext uri="{BB962C8B-B14F-4D97-AF65-F5344CB8AC3E}">
        <p14:creationId xmlns:p14="http://schemas.microsoft.com/office/powerpoint/2010/main" val="357833829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63</a:t>
            </a:fld>
            <a:endParaRPr lang="en-US"/>
          </a:p>
        </p:txBody>
      </p:sp>
    </p:spTree>
    <p:extLst>
      <p:ext uri="{BB962C8B-B14F-4D97-AF65-F5344CB8AC3E}">
        <p14:creationId xmlns:p14="http://schemas.microsoft.com/office/powerpoint/2010/main" val="31191170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64</a:t>
            </a:fld>
            <a:endParaRPr lang="en-US"/>
          </a:p>
        </p:txBody>
      </p:sp>
    </p:spTree>
    <p:extLst>
      <p:ext uri="{BB962C8B-B14F-4D97-AF65-F5344CB8AC3E}">
        <p14:creationId xmlns:p14="http://schemas.microsoft.com/office/powerpoint/2010/main" val="31298118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65</a:t>
            </a:fld>
            <a:endParaRPr lang="en-US"/>
          </a:p>
        </p:txBody>
      </p:sp>
    </p:spTree>
    <p:extLst>
      <p:ext uri="{BB962C8B-B14F-4D97-AF65-F5344CB8AC3E}">
        <p14:creationId xmlns:p14="http://schemas.microsoft.com/office/powerpoint/2010/main" val="247090255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66</a:t>
            </a:fld>
            <a:endParaRPr lang="en-US"/>
          </a:p>
        </p:txBody>
      </p:sp>
    </p:spTree>
    <p:extLst>
      <p:ext uri="{BB962C8B-B14F-4D97-AF65-F5344CB8AC3E}">
        <p14:creationId xmlns:p14="http://schemas.microsoft.com/office/powerpoint/2010/main" val="341688654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67</a:t>
            </a:fld>
            <a:endParaRPr lang="en-US"/>
          </a:p>
        </p:txBody>
      </p:sp>
    </p:spTree>
    <p:extLst>
      <p:ext uri="{BB962C8B-B14F-4D97-AF65-F5344CB8AC3E}">
        <p14:creationId xmlns:p14="http://schemas.microsoft.com/office/powerpoint/2010/main" val="32264673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68</a:t>
            </a:fld>
            <a:endParaRPr lang="en-US"/>
          </a:p>
        </p:txBody>
      </p:sp>
    </p:spTree>
    <p:extLst>
      <p:ext uri="{BB962C8B-B14F-4D97-AF65-F5344CB8AC3E}">
        <p14:creationId xmlns:p14="http://schemas.microsoft.com/office/powerpoint/2010/main" val="3832145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971928" y="8829675"/>
            <a:ext cx="3036888"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935" tIns="47469" rIns="94935" bIns="47469" anchor="b"/>
          <a:lstStyle>
            <a:lvl1pPr defTabSz="931863" eaLnBrk="0" hangingPunct="0">
              <a:defRPr>
                <a:solidFill>
                  <a:schemeClr val="tx1"/>
                </a:solidFill>
                <a:latin typeface="Arial" pitchFamily="34" charset="0"/>
                <a:cs typeface="Arial" pitchFamily="34" charset="0"/>
              </a:defRPr>
            </a:lvl1pPr>
            <a:lvl2pPr marL="742950" indent="-285750" defTabSz="931863" eaLnBrk="0" hangingPunct="0">
              <a:defRPr>
                <a:solidFill>
                  <a:schemeClr val="tx1"/>
                </a:solidFill>
                <a:latin typeface="Arial" pitchFamily="34" charset="0"/>
                <a:cs typeface="Arial" pitchFamily="34" charset="0"/>
              </a:defRPr>
            </a:lvl2pPr>
            <a:lvl3pPr marL="1143000" indent="-228600" defTabSz="931863" eaLnBrk="0" hangingPunct="0">
              <a:defRPr>
                <a:solidFill>
                  <a:schemeClr val="tx1"/>
                </a:solidFill>
                <a:latin typeface="Arial" pitchFamily="34" charset="0"/>
                <a:cs typeface="Arial" pitchFamily="34" charset="0"/>
              </a:defRPr>
            </a:lvl3pPr>
            <a:lvl4pPr marL="1600200" indent="-228600" defTabSz="931863" eaLnBrk="0" hangingPunct="0">
              <a:defRPr>
                <a:solidFill>
                  <a:schemeClr val="tx1"/>
                </a:solidFill>
                <a:latin typeface="Arial" pitchFamily="34" charset="0"/>
                <a:cs typeface="Arial" pitchFamily="34" charset="0"/>
              </a:defRPr>
            </a:lvl4pPr>
            <a:lvl5pPr marL="2057400" indent="-228600" defTabSz="931863" eaLnBrk="0" hangingPunct="0">
              <a:defRPr>
                <a:solidFill>
                  <a:schemeClr val="tx1"/>
                </a:solidFill>
                <a:latin typeface="Arial" pitchFamily="34" charset="0"/>
                <a:cs typeface="Arial" pitchFamily="34" charset="0"/>
              </a:defRPr>
            </a:lvl5pPr>
            <a:lvl6pPr marL="2514600" indent="-228600" defTabSz="931863"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1863"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1863"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1863"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D2043AAD-9690-46AC-A351-D53EB6F58B20}" type="slidenum">
              <a:rPr lang="en-US"/>
              <a:pPr algn="r" eaLnBrk="1" hangingPunct="1"/>
              <a:t>69</a:t>
            </a:fld>
            <a:endParaRPr lang="en-US" dirty="0"/>
          </a:p>
        </p:txBody>
      </p:sp>
      <p:sp>
        <p:nvSpPr>
          <p:cNvPr id="57347" name="Rectangle 2"/>
          <p:cNvSpPr>
            <a:spLocks noGrp="1" noRot="1" noChangeAspect="1" noChangeArrowheads="1" noTextEdit="1"/>
          </p:cNvSpPr>
          <p:nvPr>
            <p:ph type="sldImg"/>
          </p:nvPr>
        </p:nvSpPr>
        <p:spPr>
          <a:xfrm>
            <a:off x="1184275" y="698500"/>
            <a:ext cx="4646613" cy="3484563"/>
          </a:xfrm>
          <a:ln/>
        </p:spPr>
      </p:sp>
      <p:sp>
        <p:nvSpPr>
          <p:cNvPr id="45060" name="Rectangle 5"/>
          <p:cNvSpPr>
            <a:spLocks noGrp="1" noChangeArrowheads="1"/>
          </p:cNvSpPr>
          <p:nvPr>
            <p:ph type="body" idx="1"/>
          </p:nvPr>
        </p:nvSpPr>
        <p:spPr>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noProof="1"/>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70</a:t>
            </a:fld>
            <a:endParaRPr lang="en-US"/>
          </a:p>
        </p:txBody>
      </p:sp>
    </p:spTree>
    <p:extLst>
      <p:ext uri="{BB962C8B-B14F-4D97-AF65-F5344CB8AC3E}">
        <p14:creationId xmlns:p14="http://schemas.microsoft.com/office/powerpoint/2010/main" val="256270653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71</a:t>
            </a:fld>
            <a:endParaRPr lang="en-US"/>
          </a:p>
        </p:txBody>
      </p:sp>
    </p:spTree>
    <p:extLst>
      <p:ext uri="{BB962C8B-B14F-4D97-AF65-F5344CB8AC3E}">
        <p14:creationId xmlns:p14="http://schemas.microsoft.com/office/powerpoint/2010/main" val="378558979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72</a:t>
            </a:fld>
            <a:endParaRPr lang="en-US"/>
          </a:p>
        </p:txBody>
      </p:sp>
    </p:spTree>
    <p:extLst>
      <p:ext uri="{BB962C8B-B14F-4D97-AF65-F5344CB8AC3E}">
        <p14:creationId xmlns:p14="http://schemas.microsoft.com/office/powerpoint/2010/main" val="37031673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73</a:t>
            </a:fld>
            <a:endParaRPr lang="en-US"/>
          </a:p>
        </p:txBody>
      </p:sp>
    </p:spTree>
    <p:extLst>
      <p:ext uri="{BB962C8B-B14F-4D97-AF65-F5344CB8AC3E}">
        <p14:creationId xmlns:p14="http://schemas.microsoft.com/office/powerpoint/2010/main" val="8665228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9300" y="388938"/>
            <a:ext cx="5591175" cy="4194175"/>
          </a:xfrm>
        </p:spPr>
      </p:sp>
      <p:sp>
        <p:nvSpPr>
          <p:cNvPr id="3" name="Notes Placeholder 2"/>
          <p:cNvSpPr>
            <a:spLocks noGrp="1"/>
          </p:cNvSpPr>
          <p:nvPr>
            <p:ph type="body" idx="1"/>
          </p:nvPr>
        </p:nvSpPr>
        <p:spPr/>
        <p:txBody>
          <a:bodyPr>
            <a:normAutofit/>
          </a:bodyPr>
          <a:lstStyle/>
          <a:p>
            <a:endParaRPr lang="en-US" dirty="0" smtClean="0"/>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FE8D99-E0E1-4E2B-A306-EB9628E37D2F}"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76</a:t>
            </a:fld>
            <a:endParaRPr lang="en-US"/>
          </a:p>
        </p:txBody>
      </p:sp>
    </p:spTree>
    <p:extLst>
      <p:ext uri="{BB962C8B-B14F-4D97-AF65-F5344CB8AC3E}">
        <p14:creationId xmlns:p14="http://schemas.microsoft.com/office/powerpoint/2010/main" val="24232662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7130E2B-4EA3-434D-A1FB-8F64E5D9D041}" type="slidenum">
              <a:rPr lang="en-US" smtClean="0"/>
              <a:pPr/>
              <a:t>77</a:t>
            </a:fld>
            <a:endParaRPr lang="en-US"/>
          </a:p>
        </p:txBody>
      </p:sp>
    </p:spTree>
    <p:extLst>
      <p:ext uri="{BB962C8B-B14F-4D97-AF65-F5344CB8AC3E}">
        <p14:creationId xmlns:p14="http://schemas.microsoft.com/office/powerpoint/2010/main" val="40240289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endParaRPr lang="en-US" noProof="1" smtClean="0">
              <a:latin typeface="Arial" pitchFamily="34" charset="0"/>
            </a:endParaRPr>
          </a:p>
        </p:txBody>
      </p:sp>
      <p:sp>
        <p:nvSpPr>
          <p:cNvPr id="48132" name="Slide Number Placeholder 3"/>
          <p:cNvSpPr>
            <a:spLocks noGrp="1"/>
          </p:cNvSpPr>
          <p:nvPr>
            <p:ph type="sldNum" sz="quarter" idx="5"/>
          </p:nvPr>
        </p:nvSpPr>
        <p:spPr/>
        <p:txBody>
          <a:bodyPr/>
          <a:lstStyle/>
          <a:p>
            <a:pPr>
              <a:defRPr/>
            </a:pPr>
            <a:fld id="{12051A76-F860-4ADD-A627-404FF4FD62A2}" type="slidenum">
              <a:rPr lang="en-US" smtClean="0">
                <a:latin typeface="Arial" pitchFamily="34" charset="0"/>
              </a:rPr>
              <a:pPr>
                <a:defRPr/>
              </a:pPr>
              <a:t>78</a:t>
            </a:fld>
            <a:endParaRPr lang="en-US" smtClean="0">
              <a:latin typeface="Arial"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79</a:t>
            </a:fld>
            <a:endParaRPr lang="en-US"/>
          </a:p>
        </p:txBody>
      </p:sp>
    </p:spTree>
    <p:extLst>
      <p:ext uri="{BB962C8B-B14F-4D97-AF65-F5344CB8AC3E}">
        <p14:creationId xmlns:p14="http://schemas.microsoft.com/office/powerpoint/2010/main" val="2906279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D1E8FBF-22F3-431D-9310-C0B359E03B21}"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350">
              <a:defRPr/>
            </a:pPr>
            <a:endParaRPr lang="en-US" dirty="0" smtClean="0"/>
          </a:p>
        </p:txBody>
      </p:sp>
      <p:sp>
        <p:nvSpPr>
          <p:cNvPr id="48132" name="Slide Number Placeholder 3"/>
          <p:cNvSpPr>
            <a:spLocks noGrp="1"/>
          </p:cNvSpPr>
          <p:nvPr>
            <p:ph type="sldNum" sz="quarter" idx="5"/>
          </p:nvPr>
        </p:nvSpPr>
        <p:spPr/>
        <p:txBody>
          <a:bodyPr/>
          <a:lstStyle/>
          <a:p>
            <a:pPr>
              <a:defRPr/>
            </a:pPr>
            <a:fld id="{12051A76-F860-4ADD-A627-404FF4FD62A2}" type="slidenum">
              <a:rPr lang="en-US" smtClean="0">
                <a:latin typeface="Arial" pitchFamily="34" charset="0"/>
              </a:rPr>
              <a:pPr>
                <a:defRPr/>
              </a:pPr>
              <a:t>80</a:t>
            </a:fld>
            <a:endParaRPr lang="en-US"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7130E2B-4EA3-434D-A1FB-8F64E5D9D04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247C29-0B6E-49D3-AF6F-CBCFC823C9F8}"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247C29-0B6E-49D3-AF6F-CBCFC823C9F8}"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247C29-0B6E-49D3-AF6F-CBCFC823C9F8}"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transition spd="med">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transition spd="med">
    <p:fade thruBlk="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transition spd="med">
    <p:fade thruBlk="1"/>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fld id="{7C056198-99BB-4929-B8FE-DD05C17A22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8877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0402B4F7-32AA-4D46-8583-E401D192FF4B}" type="datetimeFigureOut">
              <a:rPr lang="en-US">
                <a:solidFill>
                  <a:srgbClr val="000000"/>
                </a:solidFill>
              </a:rPr>
              <a:pPr>
                <a:defRPr/>
              </a:pPr>
              <a:t>1/21/2013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D8655EEA-C102-460D-B189-089FE71107CC}"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1252399029"/>
      </p:ext>
    </p:extLst>
  </p:cSld>
  <p:clrMapOvr>
    <a:masterClrMapping/>
  </p:clrMapOvr>
  <p:transition spd="med">
    <p:fade thruBlk="1"/>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dt" sz="half" idx="10"/>
          </p:nvPr>
        </p:nvSpPr>
        <p:spPr>
          <a:ln/>
        </p:spPr>
        <p:txBody>
          <a:bodyPr/>
          <a:lstStyle>
            <a:lvl1pPr>
              <a:defRPr/>
            </a:lvl1pPr>
          </a:lstStyle>
          <a:p>
            <a:pPr>
              <a:defRPr/>
            </a:pPr>
            <a:fld id="{288A95DE-D44B-40BC-8E1C-FAB7B40ED875}" type="datetimeFigureOut">
              <a:rPr lang="en-US">
                <a:solidFill>
                  <a:srgbClr val="000000"/>
                </a:solidFill>
              </a:rPr>
              <a:pPr>
                <a:defRPr/>
              </a:pPr>
              <a:t>1/21/2013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081BB9CA-1B8D-43DE-A96C-952309855DB7}"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2597832836"/>
      </p:ext>
    </p:extLst>
  </p:cSld>
  <p:clrMapOvr>
    <a:masterClrMapping/>
  </p:clrMapOvr>
  <p:transition spd="med">
    <p:fade thruBlk="1"/>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fld id="{4D13BAE5-4248-4B54-9B56-2651FF4E923B}" type="datetimeFigureOut">
              <a:rPr lang="en-US">
                <a:solidFill>
                  <a:srgbClr val="000000"/>
                </a:solidFill>
              </a:rPr>
              <a:pPr>
                <a:defRPr/>
              </a:pPr>
              <a:t>1/21/2013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5EA93AB2-30ED-4EB9-A74B-9CAF7F1009FF}"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1744025729"/>
      </p:ext>
    </p:extLst>
  </p:cSld>
  <p:clrMapOvr>
    <a:masterClrMapping/>
  </p:clrMapOvr>
  <p:transition spd="med">
    <p:fade thruBlk="1"/>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a:ln/>
        </p:spPr>
        <p:txBody>
          <a:bodyPr/>
          <a:lstStyle>
            <a:lvl1pPr>
              <a:defRPr/>
            </a:lvl1pPr>
          </a:lstStyle>
          <a:p>
            <a:pPr>
              <a:defRPr/>
            </a:pPr>
            <a:fld id="{C29064FC-871C-42D2-AAD1-F85A297E9A99}" type="datetimeFigureOut">
              <a:rPr lang="en-US">
                <a:solidFill>
                  <a:srgbClr val="000000"/>
                </a:solidFill>
              </a:rPr>
              <a:pPr>
                <a:defRPr/>
              </a:pPr>
              <a:t>1/21/2013</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2E64AAC3-F2FB-4F83-BB6E-180A9C04EE05}"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4089596642"/>
      </p:ext>
    </p:extLst>
  </p:cSld>
  <p:clrMapOvr>
    <a:masterClrMapping/>
  </p:clrMapOvr>
  <p:transition spd="med">
    <p:fade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247C29-0B6E-49D3-AF6F-CBCFC823C9F8}"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a:ln/>
        </p:spPr>
        <p:txBody>
          <a:bodyPr/>
          <a:lstStyle>
            <a:lvl1pPr>
              <a:defRPr/>
            </a:lvl1pPr>
          </a:lstStyle>
          <a:p>
            <a:pPr>
              <a:defRPr/>
            </a:pPr>
            <a:fld id="{B1366111-5AD0-48BE-997E-4D44096EC417}" type="datetimeFigureOut">
              <a:rPr lang="en-US">
                <a:solidFill>
                  <a:srgbClr val="000000"/>
                </a:solidFill>
              </a:rPr>
              <a:pPr>
                <a:defRPr/>
              </a:pPr>
              <a:t>1/21/2013</a:t>
            </a:fld>
            <a:endParaRPr lang="en-US">
              <a:solidFill>
                <a:srgbClr val="000000"/>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4771C4A8-D1A3-4E8D-93C8-554B42B99B45}"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3173569781"/>
      </p:ext>
    </p:extLst>
  </p:cSld>
  <p:clrMapOvr>
    <a:masterClrMapping/>
  </p:clrMapOvr>
  <p:transition spd="med">
    <p:fade thruBlk="1"/>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a:ln/>
        </p:spPr>
        <p:txBody>
          <a:bodyPr/>
          <a:lstStyle>
            <a:lvl1pPr>
              <a:defRPr/>
            </a:lvl1pPr>
          </a:lstStyle>
          <a:p>
            <a:pPr>
              <a:defRPr/>
            </a:pPr>
            <a:fld id="{27A4F0B3-A40B-41C4-B3AB-B9F376557C13}" type="datetimeFigureOut">
              <a:rPr lang="en-US">
                <a:solidFill>
                  <a:srgbClr val="000000"/>
                </a:solidFill>
              </a:rPr>
              <a:pPr>
                <a:defRPr/>
              </a:pPr>
              <a:t>1/21/2013</a:t>
            </a:fld>
            <a:endParaRPr lang="en-US">
              <a:solidFill>
                <a:srgbClr val="000000"/>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D700E116-9ABB-4D5A-A0C1-7996C1550115}"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2770983909"/>
      </p:ext>
    </p:extLst>
  </p:cSld>
  <p:clrMapOvr>
    <a:masterClrMapping/>
  </p:clrMapOvr>
  <p:transition spd="med">
    <p:fade thruBlk="1"/>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fld id="{C3948282-A867-4810-939E-B1E9F1AA157B}" type="datetimeFigureOut">
              <a:rPr lang="en-US">
                <a:solidFill>
                  <a:srgbClr val="000000"/>
                </a:solidFill>
              </a:rPr>
              <a:pPr>
                <a:defRPr/>
              </a:pPr>
              <a:t>1/21/2013</a:t>
            </a:fld>
            <a:endParaRPr lang="en-US">
              <a:solidFill>
                <a:srgbClr val="000000"/>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AF2EC0DD-0559-4124-800F-09A19BED9EB4}"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1050321379"/>
      </p:ext>
    </p:extLst>
  </p:cSld>
  <p:clrMapOvr>
    <a:masterClrMapping/>
  </p:clrMapOvr>
  <p:transition spd="med">
    <p:fade thruBlk="1"/>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58E1DCFF-5CC2-4565-A865-031B45D51A81}" type="datetimeFigureOut">
              <a:rPr lang="en-US">
                <a:solidFill>
                  <a:srgbClr val="000000"/>
                </a:solidFill>
              </a:rPr>
              <a:pPr>
                <a:defRPr/>
              </a:pPr>
              <a:t>1/21/2013</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AD0C846D-3799-4A65-8618-0D196D61C880}"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3507936116"/>
      </p:ext>
    </p:extLst>
  </p:cSld>
  <p:clrMapOvr>
    <a:masterClrMapping/>
  </p:clrMapOvr>
  <p:transition spd="med">
    <p:fade thruBlk="1"/>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fld id="{B6E11B67-BA2C-46EC-8FAC-81159DFE5713}" type="datetimeFigureOut">
              <a:rPr lang="en-US">
                <a:solidFill>
                  <a:srgbClr val="000000"/>
                </a:solidFill>
              </a:rPr>
              <a:pPr>
                <a:defRPr/>
              </a:pPr>
              <a:t>1/21/2013</a:t>
            </a:fld>
            <a:endParaRPr lang="en-US">
              <a:solidFill>
                <a:srgbClr val="000000"/>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475CB9ED-AA84-4C8E-9CB2-254234C00532}"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468457378"/>
      </p:ext>
    </p:extLst>
  </p:cSld>
  <p:clrMapOvr>
    <a:masterClrMapping/>
  </p:clrMapOvr>
  <p:transition spd="med">
    <p:fade thruBlk="1"/>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B320EFBE-BBA2-4286-B791-C10D4688D26A}" type="datetimeFigureOut">
              <a:rPr lang="en-US">
                <a:solidFill>
                  <a:srgbClr val="000000"/>
                </a:solidFill>
              </a:rPr>
              <a:pPr>
                <a:defRPr/>
              </a:pPr>
              <a:t>1/21/2013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64A427E0-02CD-4372-AAC9-683E06802F09}"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3969491731"/>
      </p:ext>
    </p:extLst>
  </p:cSld>
  <p:clrMapOvr>
    <a:masterClrMapping/>
  </p:clrMapOvr>
  <p:transition spd="med">
    <p:fade thruBlk="1"/>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a:ln/>
        </p:spPr>
        <p:txBody>
          <a:bodyPr/>
          <a:lstStyle>
            <a:lvl1pPr>
              <a:defRPr/>
            </a:lvl1pPr>
          </a:lstStyle>
          <a:p>
            <a:pPr>
              <a:defRPr/>
            </a:pPr>
            <a:fld id="{C1FC8B38-D2AA-4076-B0B8-9AC60CE4D76F}" type="datetimeFigureOut">
              <a:rPr lang="en-US">
                <a:solidFill>
                  <a:srgbClr val="000000"/>
                </a:solidFill>
              </a:rPr>
              <a:pPr>
                <a:defRPr/>
              </a:pPr>
              <a:t>1/21/2013</a:t>
            </a:fld>
            <a:endParaRPr lang="en-US">
              <a:solidFill>
                <a:srgbClr val="000000"/>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r>
              <a:rPr lang="en-US">
                <a:solidFill>
                  <a:srgbClr val="000000"/>
                </a:solidFill>
              </a:rPr>
              <a:t>- </a:t>
            </a:r>
            <a:fld id="{69FD5C06-309A-4536-A235-A05C197499AD}"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730171418"/>
      </p:ext>
    </p:extLst>
  </p:cSld>
  <p:clrMapOvr>
    <a:masterClrMapping/>
  </p:clrMapOvr>
  <p:transition spd="med">
    <p:fade thruBlk="1"/>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dt" sz="half" idx="10"/>
          </p:nvPr>
        </p:nvSpPr>
        <p:spPr/>
        <p:txBody>
          <a:bodyPr/>
          <a:lstStyle>
            <a:lvl1pPr>
              <a:defRPr/>
            </a:lvl1pPr>
          </a:lstStyle>
          <a:p>
            <a:pPr>
              <a:defRPr/>
            </a:pPr>
            <a:fld id="{CB25CCC4-8580-4361-94BA-4B6C34C5B1A5}" type="datetime1">
              <a:rPr lang="en-US" smtClean="0">
                <a:solidFill>
                  <a:srgbClr val="000000"/>
                </a:solidFill>
              </a:rPr>
              <a:pPr>
                <a:defRPr/>
              </a:pPr>
              <a:t>1/21/2013</a:t>
            </a:fld>
            <a:endParaRPr lang="en-US">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54D7B2E8-6F02-4685-A00E-3DD593F58105}"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560510298"/>
      </p:ext>
    </p:extLst>
  </p:cSld>
  <p:clrMapOvr>
    <a:masterClrMapping/>
  </p:clrMapOvr>
  <p:transition spd="med">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fld id="{D34C5A9A-7192-4067-B7BB-7C1667219CEC}" type="datetime1">
              <a:rPr lang="en-US" smtClean="0">
                <a:solidFill>
                  <a:srgbClr val="000000"/>
                </a:solidFill>
              </a:rPr>
              <a:pPr>
                <a:defRPr/>
              </a:pPr>
              <a:t>1/21/2013</a:t>
            </a:fld>
            <a:endParaRPr lang="en-US">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FF9D9BA7-CDFA-4EB9-BD1B-E57CC7A06B77}"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1261613962"/>
      </p:ext>
    </p:extLst>
  </p:cSld>
  <p:clrMapOvr>
    <a:masterClrMapping/>
  </p:clrMapOvr>
  <p:transition spd="med">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dt" sz="half" idx="10"/>
          </p:nvPr>
        </p:nvSpPr>
        <p:spPr/>
        <p:txBody>
          <a:bodyPr/>
          <a:lstStyle>
            <a:lvl1pPr>
              <a:defRPr/>
            </a:lvl1pPr>
          </a:lstStyle>
          <a:p>
            <a:pPr>
              <a:defRPr/>
            </a:pPr>
            <a:fld id="{4055F95B-4D42-481F-8F70-D7E853FB8E6A}" type="datetime1">
              <a:rPr lang="en-US" smtClean="0">
                <a:solidFill>
                  <a:srgbClr val="000000"/>
                </a:solidFill>
              </a:rPr>
              <a:pPr>
                <a:defRPr/>
              </a:pPr>
              <a:t>1/21/2013</a:t>
            </a:fld>
            <a:endParaRPr lang="en-US">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0A6C51B0-76E4-44B8-BE2A-B51356D22C1E}"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1288901009"/>
      </p:ext>
    </p:extLst>
  </p:cSld>
  <p:clrMapOvr>
    <a:masterClrMapping/>
  </p:clrMapOvr>
  <p:transition spd="med">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247C29-0B6E-49D3-AF6F-CBCFC823C9F8}" type="datetimeFigureOut">
              <a:rPr lang="en-US" smtClean="0"/>
              <a:pPr/>
              <a:t>1/21/2013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0574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0574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dt" sz="half" idx="10"/>
          </p:nvPr>
        </p:nvSpPr>
        <p:spPr/>
        <p:txBody>
          <a:bodyPr/>
          <a:lstStyle>
            <a:lvl1pPr>
              <a:defRPr/>
            </a:lvl1pPr>
          </a:lstStyle>
          <a:p>
            <a:pPr>
              <a:defRPr/>
            </a:pPr>
            <a:fld id="{9F7A344A-7603-4833-838D-0573B33FD86B}" type="datetime1">
              <a:rPr lang="en-US" smtClean="0">
                <a:solidFill>
                  <a:srgbClr val="000000"/>
                </a:solidFill>
              </a:rPr>
              <a:pPr>
                <a:defRPr/>
              </a:pPr>
              <a:t>1/21/2013</a:t>
            </a:fld>
            <a:endParaRPr lang="en-US">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583D0DA6-C295-48A3-8DB0-6FF0EBB59E47}"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884447167"/>
      </p:ext>
    </p:extLst>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dt" sz="half" idx="10"/>
          </p:nvPr>
        </p:nvSpPr>
        <p:spPr/>
        <p:txBody>
          <a:bodyPr/>
          <a:lstStyle>
            <a:lvl1pPr>
              <a:defRPr/>
            </a:lvl1pPr>
          </a:lstStyle>
          <a:p>
            <a:pPr>
              <a:defRPr/>
            </a:pPr>
            <a:fld id="{EBAE19CA-3E9F-46DA-8537-2E8A1B032B1D}" type="datetime1">
              <a:rPr lang="en-US" smtClean="0">
                <a:solidFill>
                  <a:srgbClr val="000000"/>
                </a:solidFill>
              </a:rPr>
              <a:pPr>
                <a:defRPr/>
              </a:pPr>
              <a:t>1/21/2013</a:t>
            </a:fld>
            <a:endParaRPr lang="en-US">
              <a:solidFill>
                <a:srgbClr val="000000"/>
              </a:solidFill>
            </a:endParaRPr>
          </a:p>
        </p:txBody>
      </p:sp>
      <p:sp>
        <p:nvSpPr>
          <p:cNvPr id="8"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97D68D84-B7F2-42B5-B986-4CEB9EDB3B69}"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3143949551"/>
      </p:ext>
    </p:extLst>
  </p:cSld>
  <p:clrMapOvr>
    <a:masterClrMapping/>
  </p:clrMapOvr>
  <p:transition spd="med">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dt" sz="half" idx="10"/>
          </p:nvPr>
        </p:nvSpPr>
        <p:spPr/>
        <p:txBody>
          <a:bodyPr/>
          <a:lstStyle>
            <a:lvl1pPr>
              <a:defRPr/>
            </a:lvl1pPr>
          </a:lstStyle>
          <a:p>
            <a:pPr>
              <a:defRPr/>
            </a:pPr>
            <a:fld id="{E2BEBA0C-35DC-4A26-9213-C988EF4639C5}" type="datetime1">
              <a:rPr lang="en-US" smtClean="0">
                <a:solidFill>
                  <a:srgbClr val="000000"/>
                </a:solidFill>
              </a:rPr>
              <a:pPr>
                <a:defRPr/>
              </a:pPr>
              <a:t>1/21/2013</a:t>
            </a:fld>
            <a:endParaRPr lang="en-US">
              <a:solidFill>
                <a:srgbClr val="000000"/>
              </a:solidFill>
            </a:endParaRPr>
          </a:p>
        </p:txBody>
      </p:sp>
      <p:sp>
        <p:nvSpPr>
          <p:cNvPr id="4"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D9835DC4-0B76-4774-81E4-60F6DB20CF43}"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879034547"/>
      </p:ext>
    </p:extLst>
  </p:cSld>
  <p:clrMapOvr>
    <a:masterClrMapping/>
  </p:clrMapOvr>
  <p:transition spd="med">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a:defRPr/>
            </a:lvl1pPr>
          </a:lstStyle>
          <a:p>
            <a:pPr>
              <a:defRPr/>
            </a:pPr>
            <a:fld id="{207E7884-8DAB-4383-A8A9-E52266C6505C}" type="datetime1">
              <a:rPr lang="en-US" smtClean="0">
                <a:solidFill>
                  <a:srgbClr val="000000"/>
                </a:solidFill>
              </a:rPr>
              <a:pPr>
                <a:defRPr/>
              </a:pPr>
              <a:t>1/21/2013</a:t>
            </a:fld>
            <a:endParaRPr lang="en-US">
              <a:solidFill>
                <a:srgbClr val="000000"/>
              </a:solidFill>
            </a:endParaRPr>
          </a:p>
        </p:txBody>
      </p:sp>
      <p:sp>
        <p:nvSpPr>
          <p:cNvPr id="3"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76125FCA-17F3-4293-B8AC-41A764A313F8}"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2216959624"/>
      </p:ext>
    </p:extLst>
  </p:cSld>
  <p:clrMapOvr>
    <a:masterClrMapping/>
  </p:clrMapOvr>
  <p:transition spd="med">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fld id="{CB487533-8E2D-441F-8119-4C47EB3CE431}" type="datetime1">
              <a:rPr lang="en-US" smtClean="0">
                <a:solidFill>
                  <a:srgbClr val="000000"/>
                </a:solidFill>
              </a:rPr>
              <a:pPr>
                <a:defRPr/>
              </a:pPr>
              <a:t>1/21/2013</a:t>
            </a:fld>
            <a:endParaRPr lang="en-US">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D19E5535-8DDC-482A-8E11-EB2712B8BB4C}"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3158200139"/>
      </p:ext>
    </p:extLst>
  </p:cSld>
  <p:clrMapOvr>
    <a:masterClrMapping/>
  </p:clrMapOvr>
  <p:transition spd="med">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fld id="{A0289959-C952-4F32-BAC8-15CE9B253B87}" type="datetime1">
              <a:rPr lang="en-US" smtClean="0">
                <a:solidFill>
                  <a:srgbClr val="000000"/>
                </a:solidFill>
              </a:rPr>
              <a:pPr>
                <a:defRPr/>
              </a:pPr>
              <a:t>1/21/2013</a:t>
            </a:fld>
            <a:endParaRPr lang="en-US">
              <a:solidFill>
                <a:srgbClr val="000000"/>
              </a:solidFill>
            </a:endParaRPr>
          </a:p>
        </p:txBody>
      </p:sp>
      <p:sp>
        <p:nvSpPr>
          <p:cNvPr id="6"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C5E10CD9-2A6F-41F6-B8C8-4151C06E529C}"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539566816"/>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fld id="{CCA1F62D-B43A-4041-825C-846F036C3319}" type="datetime1">
              <a:rPr lang="en-US" smtClean="0">
                <a:solidFill>
                  <a:srgbClr val="000000"/>
                </a:solidFill>
              </a:rPr>
              <a:pPr>
                <a:defRPr/>
              </a:pPr>
              <a:t>1/21/2013</a:t>
            </a:fld>
            <a:endParaRPr lang="en-US">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EDA304A7-2B8C-4395-85D5-814ABCC33114}"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454006689"/>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44563"/>
            <a:ext cx="2057400" cy="5227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44563"/>
            <a:ext cx="6019800" cy="5227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dt" sz="half" idx="10"/>
          </p:nvPr>
        </p:nvSpPr>
        <p:spPr/>
        <p:txBody>
          <a:bodyPr/>
          <a:lstStyle>
            <a:lvl1pPr>
              <a:defRPr/>
            </a:lvl1pPr>
          </a:lstStyle>
          <a:p>
            <a:pPr>
              <a:defRPr/>
            </a:pPr>
            <a:fld id="{AA73B93B-05C3-4964-8AAA-7A19E73A05EB}" type="datetime1">
              <a:rPr lang="en-US" smtClean="0">
                <a:solidFill>
                  <a:srgbClr val="000000"/>
                </a:solidFill>
              </a:rPr>
              <a:pPr>
                <a:defRPr/>
              </a:pPr>
              <a:t>1/21/2013</a:t>
            </a:fld>
            <a:endParaRPr lang="en-US">
              <a:solidFill>
                <a:srgbClr val="000000"/>
              </a:solidFill>
            </a:endParaRPr>
          </a:p>
        </p:txBody>
      </p:sp>
      <p:sp>
        <p:nvSpPr>
          <p:cNvPr id="5" name="Rectangle 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sldNum" sz="quarter" idx="12"/>
          </p:nvPr>
        </p:nvSpPr>
        <p:spPr/>
        <p:txBody>
          <a:bodyPr/>
          <a:lstStyle>
            <a:lvl1pPr>
              <a:defRPr/>
            </a:lvl1pPr>
          </a:lstStyle>
          <a:p>
            <a:pPr>
              <a:defRPr/>
            </a:pPr>
            <a:r>
              <a:rPr lang="en-US">
                <a:solidFill>
                  <a:srgbClr val="000000"/>
                </a:solidFill>
              </a:rPr>
              <a:t>- </a:t>
            </a:r>
            <a:fld id="{B95D1547-1751-4F4A-8733-7E756056720A}" type="slidenum">
              <a:rPr lang="en-US">
                <a:solidFill>
                  <a:srgbClr val="000000"/>
                </a:solidFill>
              </a:rPr>
              <a:pPr>
                <a:defRPr/>
              </a:pPr>
              <a:t>‹#›</a:t>
            </a:fld>
            <a:r>
              <a:rPr lang="en-US">
                <a:solidFill>
                  <a:srgbClr val="000000"/>
                </a:solidFill>
              </a:rPr>
              <a:t> -</a:t>
            </a:r>
          </a:p>
        </p:txBody>
      </p:sp>
    </p:spTree>
    <p:extLst>
      <p:ext uri="{BB962C8B-B14F-4D97-AF65-F5344CB8AC3E}">
        <p14:creationId xmlns:p14="http://schemas.microsoft.com/office/powerpoint/2010/main" val="70955798"/>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247C29-0B6E-49D3-AF6F-CBCFC823C9F8}"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247C29-0B6E-49D3-AF6F-CBCFC823C9F8}" type="datetimeFigureOut">
              <a:rPr lang="en-US" smtClean="0"/>
              <a:pPr/>
              <a:t>1/21/2013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247C29-0B6E-49D3-AF6F-CBCFC823C9F8}" type="datetimeFigureOut">
              <a:rPr lang="en-US" smtClean="0"/>
              <a:pPr/>
              <a:t>1/21/2013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47C29-0B6E-49D3-AF6F-CBCFC823C9F8}" type="datetimeFigureOut">
              <a:rPr lang="en-US" smtClean="0"/>
              <a:pPr/>
              <a:t>1/21/2013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247C29-0B6E-49D3-AF6F-CBCFC823C9F8}"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247C29-0B6E-49D3-AF6F-CBCFC823C9F8}" type="datetimeFigureOut">
              <a:rPr lang="en-US" smtClean="0"/>
              <a:pPr/>
              <a:t>1/21/2013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372D84-170C-41AF-969D-9FB0E510B537}" type="slidenum">
              <a:rPr lang="en-US" smtClean="0"/>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jpe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247C29-0B6E-49D3-AF6F-CBCFC823C9F8}" type="datetimeFigureOut">
              <a:rPr lang="en-US" smtClean="0"/>
              <a:pPr/>
              <a:t>1/21/2013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72D84-170C-41AF-969D-9FB0E510B5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75" r:id="rId15"/>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6858000"/>
          </a:xfrm>
          <a:prstGeom prst="rect">
            <a:avLst/>
          </a:prstGeom>
          <a:gradFill rotWithShape="0">
            <a:gsLst>
              <a:gs pos="0">
                <a:srgbClr val="727995"/>
              </a:gs>
              <a:gs pos="100000">
                <a:srgbClr val="FFFF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en-US">
              <a:solidFill>
                <a:srgbClr val="000000"/>
              </a:solidFill>
              <a:latin typeface="Arial" pitchFamily="34" charset="0"/>
              <a:cs typeface="Arial" pitchFamily="34" charset="0"/>
            </a:endParaRPr>
          </a:p>
        </p:txBody>
      </p:sp>
      <p:pic>
        <p:nvPicPr>
          <p:cNvPr id="3075" name="Picture 3" descr="PipePlac_duo10TopBottRed"/>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050" y="0"/>
            <a:ext cx="92138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50"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fontAlgn="base">
              <a:spcBef>
                <a:spcPct val="0"/>
              </a:spcBef>
              <a:spcAft>
                <a:spcPct val="0"/>
              </a:spcAft>
              <a:defRPr/>
            </a:pPr>
            <a:fld id="{6490ADFC-99FD-4B35-BE05-B1171D9B0D61}" type="datetimeFigureOut">
              <a:rPr lang="en-US">
                <a:solidFill>
                  <a:srgbClr val="000000"/>
                </a:solidFill>
              </a:rPr>
              <a:pPr fontAlgn="base">
                <a:spcBef>
                  <a:spcPct val="0"/>
                </a:spcBef>
                <a:spcAft>
                  <a:spcPct val="0"/>
                </a:spcAft>
                <a:defRPr/>
              </a:pPr>
              <a:t>1/21/2013</a:t>
            </a:fld>
            <a:endParaRPr lang="en-US">
              <a:solidFill>
                <a:srgbClr val="000000"/>
              </a:solidFill>
            </a:endParaRPr>
          </a:p>
        </p:txBody>
      </p:sp>
      <p:sp>
        <p:nvSpPr>
          <p:cNvPr id="185351"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fontAlgn="base">
              <a:spcBef>
                <a:spcPct val="0"/>
              </a:spcBef>
              <a:spcAft>
                <a:spcPct val="0"/>
              </a:spcAft>
              <a:defRPr/>
            </a:pPr>
            <a:endParaRPr lang="en-US">
              <a:solidFill>
                <a:srgbClr val="000000"/>
              </a:solidFill>
            </a:endParaRPr>
          </a:p>
        </p:txBody>
      </p:sp>
      <p:sp>
        <p:nvSpPr>
          <p:cNvPr id="185352" name="Rectangle 8"/>
          <p:cNvSpPr>
            <a:spLocks noGrp="1" noChangeArrowheads="1"/>
          </p:cNvSpPr>
          <p:nvPr>
            <p:ph type="sldNum" sz="quarter" idx="4"/>
          </p:nvPr>
        </p:nvSpPr>
        <p:spPr bwMode="auto">
          <a:xfrm>
            <a:off x="8077200" y="6534150"/>
            <a:ext cx="990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j-lt"/>
                <a:cs typeface="+mn-cs"/>
              </a:defRPr>
            </a:lvl1pPr>
          </a:lstStyle>
          <a:p>
            <a:pPr fontAlgn="base">
              <a:spcBef>
                <a:spcPct val="0"/>
              </a:spcBef>
              <a:spcAft>
                <a:spcPct val="0"/>
              </a:spcAft>
              <a:defRPr/>
            </a:pPr>
            <a:r>
              <a:rPr lang="en-US">
                <a:solidFill>
                  <a:srgbClr val="000000"/>
                </a:solidFill>
              </a:rPr>
              <a:t>- </a:t>
            </a:r>
            <a:fld id="{2D57A549-B03D-4460-BDCD-5728A3071C0A}" type="slidenum">
              <a:rPr lang="en-US">
                <a:solidFill>
                  <a:srgbClr val="000000"/>
                </a:solidFill>
              </a:rPr>
              <a:pPr fontAlgn="base">
                <a:spcBef>
                  <a:spcPct val="0"/>
                </a:spcBef>
                <a:spcAft>
                  <a:spcPct val="0"/>
                </a:spcAft>
                <a:defRPr/>
              </a:pPr>
              <a:t>‹#›</a:t>
            </a:fld>
            <a:r>
              <a:rPr lang="en-US">
                <a:solidFill>
                  <a:srgbClr val="000000"/>
                </a:solidFill>
              </a:rPr>
              <a:t> -</a:t>
            </a:r>
          </a:p>
        </p:txBody>
      </p:sp>
      <p:sp>
        <p:nvSpPr>
          <p:cNvPr id="3079" name="Freeform 9"/>
          <p:cNvSpPr>
            <a:spLocks/>
          </p:cNvSpPr>
          <p:nvPr/>
        </p:nvSpPr>
        <p:spPr bwMode="auto">
          <a:xfrm>
            <a:off x="0" y="549275"/>
            <a:ext cx="9144000" cy="423863"/>
          </a:xfrm>
          <a:custGeom>
            <a:avLst/>
            <a:gdLst>
              <a:gd name="T0" fmla="*/ 0 w 5760"/>
              <a:gd name="T1" fmla="*/ 2147483647 h 267"/>
              <a:gd name="T2" fmla="*/ 2147483647 w 5760"/>
              <a:gd name="T3" fmla="*/ 2147483647 h 267"/>
              <a:gd name="T4" fmla="*/ 2147483647 w 5760"/>
              <a:gd name="T5" fmla="*/ 2147483647 h 267"/>
              <a:gd name="T6" fmla="*/ 2147483647 w 5760"/>
              <a:gd name="T7" fmla="*/ 2147483647 h 267"/>
              <a:gd name="T8" fmla="*/ 2147483647 w 5760"/>
              <a:gd name="T9" fmla="*/ 2147483647 h 267"/>
              <a:gd name="T10" fmla="*/ 2147483647 w 5760"/>
              <a:gd name="T11" fmla="*/ 2147483647 h 267"/>
              <a:gd name="T12" fmla="*/ 2147483647 w 5760"/>
              <a:gd name="T13" fmla="*/ 2147483647 h 26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60" h="267">
                <a:moveTo>
                  <a:pt x="0" y="60"/>
                </a:moveTo>
                <a:cubicBezTo>
                  <a:pt x="64" y="112"/>
                  <a:pt x="223" y="170"/>
                  <a:pt x="384" y="200"/>
                </a:cubicBezTo>
                <a:cubicBezTo>
                  <a:pt x="545" y="230"/>
                  <a:pt x="780" y="249"/>
                  <a:pt x="969" y="243"/>
                </a:cubicBezTo>
                <a:cubicBezTo>
                  <a:pt x="1158" y="237"/>
                  <a:pt x="1182" y="246"/>
                  <a:pt x="1539" y="207"/>
                </a:cubicBezTo>
                <a:cubicBezTo>
                  <a:pt x="1896" y="168"/>
                  <a:pt x="2579" y="0"/>
                  <a:pt x="3171" y="9"/>
                </a:cubicBezTo>
                <a:cubicBezTo>
                  <a:pt x="3763" y="18"/>
                  <a:pt x="4382" y="54"/>
                  <a:pt x="4821" y="99"/>
                </a:cubicBezTo>
                <a:cubicBezTo>
                  <a:pt x="5260" y="144"/>
                  <a:pt x="5589" y="210"/>
                  <a:pt x="5760" y="267"/>
                </a:cubicBezTo>
              </a:path>
            </a:pathLst>
          </a:custGeom>
          <a:noFill/>
          <a:ln w="22225" cmpd="sng">
            <a:solidFill>
              <a:srgbClr val="969696"/>
            </a:solidFill>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pitchFamily="34" charset="0"/>
              <a:cs typeface="Arial" pitchFamily="34" charset="0"/>
            </a:endParaRPr>
          </a:p>
        </p:txBody>
      </p:sp>
      <p:pic>
        <p:nvPicPr>
          <p:cNvPr id="3080" name="Picture 10"/>
          <p:cNvPicPr>
            <a:picLocks noChangeAspect="1" noChangeArrowheads="1"/>
          </p:cNvPicPr>
          <p:nvPr/>
        </p:nvPicPr>
        <p:blipFill>
          <a:blip r:embed="rId14" cstate="print">
            <a:clrChange>
              <a:clrFrom>
                <a:srgbClr val="FFFFFF"/>
              </a:clrFrom>
              <a:clrTo>
                <a:srgbClr val="FFFFFF">
                  <a:alpha val="0"/>
                </a:srgbClr>
              </a:clrTo>
            </a:clrChange>
            <a:lum bright="100000"/>
            <a:extLst>
              <a:ext uri="{28A0092B-C50C-407E-A947-70E740481C1C}">
                <a14:useLocalDpi xmlns:a14="http://schemas.microsoft.com/office/drawing/2010/main" val="0"/>
              </a:ext>
            </a:extLst>
          </a:blip>
          <a:srcRect/>
          <a:stretch>
            <a:fillRect/>
          </a:stretch>
        </p:blipFill>
        <p:spPr bwMode="auto">
          <a:xfrm>
            <a:off x="149225" y="177800"/>
            <a:ext cx="4381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1" name="Text Box 11"/>
          <p:cNvSpPr txBox="1">
            <a:spLocks noChangeArrowheads="1"/>
          </p:cNvSpPr>
          <p:nvPr/>
        </p:nvSpPr>
        <p:spPr bwMode="auto">
          <a:xfrm>
            <a:off x="508000" y="142875"/>
            <a:ext cx="15875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ts val="900"/>
              </a:lnSpc>
              <a:spcBef>
                <a:spcPct val="0"/>
              </a:spcBef>
              <a:spcAft>
                <a:spcPct val="0"/>
              </a:spcAft>
              <a:defRPr/>
            </a:pPr>
            <a:r>
              <a:rPr lang="en-US" sz="700" smtClean="0">
                <a:solidFill>
                  <a:srgbClr val="FFFFFF"/>
                </a:solidFill>
                <a:latin typeface="Futura Lt BT"/>
              </a:rPr>
              <a:t>U.S. Department of Transportation</a:t>
            </a:r>
          </a:p>
          <a:p>
            <a:pPr eaLnBrk="1" fontAlgn="base" hangingPunct="1">
              <a:lnSpc>
                <a:spcPts val="900"/>
              </a:lnSpc>
              <a:spcBef>
                <a:spcPts val="200"/>
              </a:spcBef>
              <a:spcAft>
                <a:spcPct val="0"/>
              </a:spcAft>
              <a:defRPr/>
            </a:pPr>
            <a:r>
              <a:rPr lang="en-US" sz="700" smtClean="0">
                <a:solidFill>
                  <a:srgbClr val="FFFFFF"/>
                </a:solidFill>
                <a:latin typeface="Futura Md BT"/>
              </a:rPr>
              <a:t>Pipeline and Hazardous Materials </a:t>
            </a:r>
            <a:br>
              <a:rPr lang="en-US" sz="700" smtClean="0">
                <a:solidFill>
                  <a:srgbClr val="FFFFFF"/>
                </a:solidFill>
                <a:latin typeface="Futura Md BT"/>
              </a:rPr>
            </a:br>
            <a:r>
              <a:rPr lang="en-US" sz="700" smtClean="0">
                <a:solidFill>
                  <a:srgbClr val="FFFFFF"/>
                </a:solidFill>
                <a:latin typeface="Futura Md BT"/>
              </a:rPr>
              <a:t>Safety Administration</a:t>
            </a: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med">
    <p:fade thruBlk="1"/>
  </p:transition>
  <p:timing>
    <p:tnLst>
      <p:par>
        <p:cTn id="1" dur="indefinite" restart="never" nodeType="tmRoot"/>
      </p:par>
    </p:tnLst>
  </p:timing>
  <p:txStyles>
    <p:titleStyle>
      <a:lvl1pPr algn="ctr" rtl="0" eaLnBrk="0" fontAlgn="base" hangingPunct="0">
        <a:spcBef>
          <a:spcPct val="0"/>
        </a:spcBef>
        <a:spcAft>
          <a:spcPct val="0"/>
        </a:spcAft>
        <a:defRPr sz="3600" b="1">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99"/>
          </a:solidFill>
          <a:effectLst>
            <a:outerShdw blurRad="38100" dist="38100" dir="2700000" algn="tl">
              <a:srgbClr val="C0C0C0"/>
            </a:outerShdw>
          </a:effectLst>
          <a:latin typeface="Tahoma" pitchFamily="34" charset="0"/>
        </a:defRPr>
      </a:lvl2pPr>
      <a:lvl3pPr algn="ctr" rtl="0" eaLnBrk="0" fontAlgn="base" hangingPunct="0">
        <a:spcBef>
          <a:spcPct val="0"/>
        </a:spcBef>
        <a:spcAft>
          <a:spcPct val="0"/>
        </a:spcAft>
        <a:defRPr sz="3600" b="1">
          <a:solidFill>
            <a:srgbClr val="000099"/>
          </a:solidFill>
          <a:effectLst>
            <a:outerShdw blurRad="38100" dist="38100" dir="2700000" algn="tl">
              <a:srgbClr val="C0C0C0"/>
            </a:outerShdw>
          </a:effectLst>
          <a:latin typeface="Tahoma" pitchFamily="34" charset="0"/>
        </a:defRPr>
      </a:lvl3pPr>
      <a:lvl4pPr algn="ctr" rtl="0" eaLnBrk="0" fontAlgn="base" hangingPunct="0">
        <a:spcBef>
          <a:spcPct val="0"/>
        </a:spcBef>
        <a:spcAft>
          <a:spcPct val="0"/>
        </a:spcAft>
        <a:defRPr sz="3600" b="1">
          <a:solidFill>
            <a:srgbClr val="000099"/>
          </a:solidFill>
          <a:effectLst>
            <a:outerShdw blurRad="38100" dist="38100" dir="2700000" algn="tl">
              <a:srgbClr val="C0C0C0"/>
            </a:outerShdw>
          </a:effectLst>
          <a:latin typeface="Tahoma" pitchFamily="34" charset="0"/>
        </a:defRPr>
      </a:lvl4pPr>
      <a:lvl5pPr algn="ctr" rtl="0" eaLnBrk="0" fontAlgn="base" hangingPunct="0">
        <a:spcBef>
          <a:spcPct val="0"/>
        </a:spcBef>
        <a:spcAft>
          <a:spcPct val="0"/>
        </a:spcAft>
        <a:defRPr sz="3600" b="1">
          <a:solidFill>
            <a:srgbClr val="000099"/>
          </a:solidFill>
          <a:effectLst>
            <a:outerShdw blurRad="38100" dist="38100" dir="2700000" algn="tl">
              <a:srgbClr val="C0C0C0"/>
            </a:outerShdw>
          </a:effectLst>
          <a:latin typeface="Tahoma" pitchFamily="34" charset="0"/>
        </a:defRPr>
      </a:lvl5pPr>
      <a:lvl6pPr marL="457200" algn="ctr" rtl="0" fontAlgn="base">
        <a:spcBef>
          <a:spcPct val="0"/>
        </a:spcBef>
        <a:spcAft>
          <a:spcPct val="0"/>
        </a:spcAft>
        <a:defRPr sz="3600" b="1">
          <a:solidFill>
            <a:srgbClr val="000099"/>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3600" b="1">
          <a:solidFill>
            <a:srgbClr val="000099"/>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3600" b="1">
          <a:solidFill>
            <a:srgbClr val="000099"/>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3600" b="1">
          <a:solidFill>
            <a:srgbClr val="000099"/>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7394" name="Rectangle 2"/>
          <p:cNvSpPr>
            <a:spLocks noChangeArrowheads="1"/>
          </p:cNvSpPr>
          <p:nvPr userDrawn="1"/>
        </p:nvSpPr>
        <p:spPr bwMode="auto">
          <a:xfrm>
            <a:off x="0" y="0"/>
            <a:ext cx="9144000" cy="6858000"/>
          </a:xfrm>
          <a:prstGeom prst="rect">
            <a:avLst/>
          </a:prstGeom>
          <a:gradFill rotWithShape="0">
            <a:gsLst>
              <a:gs pos="0">
                <a:srgbClr val="727995"/>
              </a:gs>
              <a:gs pos="100000">
                <a:srgbClr val="FFFFFF"/>
              </a:gs>
            </a:gsLst>
            <a:lin ang="2700000" scaled="1"/>
          </a:gradFill>
          <a:ln w="9525">
            <a:noFill/>
            <a:miter lim="800000"/>
            <a:headEnd/>
            <a:tailEnd/>
          </a:ln>
          <a:effectLst/>
        </p:spPr>
        <p:txBody>
          <a:bodyPr wrap="none" anchor="ctr"/>
          <a:lstStyle/>
          <a:p>
            <a:pPr fontAlgn="base">
              <a:spcBef>
                <a:spcPct val="0"/>
              </a:spcBef>
              <a:spcAft>
                <a:spcPct val="0"/>
              </a:spcAft>
              <a:defRPr/>
            </a:pPr>
            <a:endParaRPr lang="en-US">
              <a:solidFill>
                <a:srgbClr val="000000"/>
              </a:solidFill>
              <a:latin typeface="Arial" charset="0"/>
            </a:endParaRPr>
          </a:p>
        </p:txBody>
      </p:sp>
      <p:pic>
        <p:nvPicPr>
          <p:cNvPr id="2051" name="Picture 3" descr="PipePlac_duo10TopBottRed"/>
          <p:cNvPicPr>
            <a:picLocks noChangeAspect="1" noChangeArrowheads="1"/>
          </p:cNvPicPr>
          <p:nvPr userDrawn="1"/>
        </p:nvPicPr>
        <p:blipFill>
          <a:blip r:embed="rId13" cstate="print">
            <a:clrChange>
              <a:clrFrom>
                <a:srgbClr val="FFFFFF"/>
              </a:clrFrom>
              <a:clrTo>
                <a:srgbClr val="FFFFFF">
                  <a:alpha val="0"/>
                </a:srgbClr>
              </a:clrTo>
            </a:clrChange>
          </a:blip>
          <a:srcRect/>
          <a:stretch>
            <a:fillRect/>
          </a:stretch>
        </p:blipFill>
        <p:spPr bwMode="auto">
          <a:xfrm>
            <a:off x="-19050" y="0"/>
            <a:ext cx="9213850" cy="1162050"/>
          </a:xfrm>
          <a:prstGeom prst="rect">
            <a:avLst/>
          </a:prstGeom>
          <a:noFill/>
          <a:ln w="9525">
            <a:noFill/>
            <a:miter lim="800000"/>
            <a:headEnd/>
            <a:tailEnd/>
          </a:ln>
        </p:spPr>
      </p:pic>
      <p:sp>
        <p:nvSpPr>
          <p:cNvPr id="187396" name="Rectangle 4"/>
          <p:cNvSpPr>
            <a:spLocks noGrp="1" noChangeArrowheads="1"/>
          </p:cNvSpPr>
          <p:nvPr>
            <p:ph type="title"/>
          </p:nvPr>
        </p:nvSpPr>
        <p:spPr bwMode="auto">
          <a:xfrm>
            <a:off x="457200" y="944563"/>
            <a:ext cx="8229600" cy="7318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3" name="Rectangle 5"/>
          <p:cNvSpPr>
            <a:spLocks noGrp="1" noChangeArrowheads="1"/>
          </p:cNvSpPr>
          <p:nvPr>
            <p:ph type="body" idx="1"/>
          </p:nvPr>
        </p:nvSpPr>
        <p:spPr bwMode="auto">
          <a:xfrm>
            <a:off x="457200" y="2057400"/>
            <a:ext cx="8229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7398" name="Rectangle 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fld id="{FDA36DA0-E1D3-4744-8155-0DC047394476}" type="datetime1">
              <a:rPr lang="en-US" smtClean="0">
                <a:solidFill>
                  <a:srgbClr val="000000"/>
                </a:solidFill>
              </a:rPr>
              <a:pPr fontAlgn="base">
                <a:spcBef>
                  <a:spcPct val="0"/>
                </a:spcBef>
                <a:spcAft>
                  <a:spcPct val="0"/>
                </a:spcAft>
                <a:defRPr/>
              </a:pPr>
              <a:t>1/21/2013</a:t>
            </a:fld>
            <a:endParaRPr lang="en-US">
              <a:solidFill>
                <a:srgbClr val="000000"/>
              </a:solidFill>
            </a:endParaRPr>
          </a:p>
        </p:txBody>
      </p:sp>
      <p:sp>
        <p:nvSpPr>
          <p:cNvPr id="18739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87400" name="Rectangle 8"/>
          <p:cNvSpPr>
            <a:spLocks noGrp="1" noChangeArrowheads="1"/>
          </p:cNvSpPr>
          <p:nvPr>
            <p:ph type="sldNum" sz="quarter" idx="4"/>
          </p:nvPr>
        </p:nvSpPr>
        <p:spPr bwMode="auto">
          <a:xfrm>
            <a:off x="8077200" y="6534150"/>
            <a:ext cx="990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mj-lt"/>
              </a:defRPr>
            </a:lvl1pPr>
          </a:lstStyle>
          <a:p>
            <a:pPr fontAlgn="base">
              <a:spcBef>
                <a:spcPct val="0"/>
              </a:spcBef>
              <a:spcAft>
                <a:spcPct val="0"/>
              </a:spcAft>
              <a:defRPr/>
            </a:pPr>
            <a:r>
              <a:rPr lang="en-US">
                <a:solidFill>
                  <a:srgbClr val="000000"/>
                </a:solidFill>
              </a:rPr>
              <a:t>- </a:t>
            </a:r>
            <a:fld id="{A645C540-D45E-4B8F-A7D7-77E0AE7250F6}" type="slidenum">
              <a:rPr lang="en-US">
                <a:solidFill>
                  <a:srgbClr val="000000"/>
                </a:solidFill>
              </a:rPr>
              <a:pPr fontAlgn="base">
                <a:spcBef>
                  <a:spcPct val="0"/>
                </a:spcBef>
                <a:spcAft>
                  <a:spcPct val="0"/>
                </a:spcAft>
                <a:defRPr/>
              </a:pPr>
              <a:t>‹#›</a:t>
            </a:fld>
            <a:r>
              <a:rPr lang="en-US">
                <a:solidFill>
                  <a:srgbClr val="000000"/>
                </a:solidFill>
              </a:rPr>
              <a:t> -</a:t>
            </a:r>
          </a:p>
        </p:txBody>
      </p:sp>
      <p:sp>
        <p:nvSpPr>
          <p:cNvPr id="187401" name="Freeform 9"/>
          <p:cNvSpPr>
            <a:spLocks/>
          </p:cNvSpPr>
          <p:nvPr userDrawn="1"/>
        </p:nvSpPr>
        <p:spPr bwMode="auto">
          <a:xfrm>
            <a:off x="0" y="549275"/>
            <a:ext cx="9144000" cy="423863"/>
          </a:xfrm>
          <a:custGeom>
            <a:avLst/>
            <a:gdLst/>
            <a:ahLst/>
            <a:cxnLst>
              <a:cxn ang="0">
                <a:pos x="0" y="60"/>
              </a:cxn>
              <a:cxn ang="0">
                <a:pos x="384" y="200"/>
              </a:cxn>
              <a:cxn ang="0">
                <a:pos x="969" y="243"/>
              </a:cxn>
              <a:cxn ang="0">
                <a:pos x="1539" y="207"/>
              </a:cxn>
              <a:cxn ang="0">
                <a:pos x="3171" y="9"/>
              </a:cxn>
              <a:cxn ang="0">
                <a:pos x="4821" y="99"/>
              </a:cxn>
              <a:cxn ang="0">
                <a:pos x="5760" y="267"/>
              </a:cxn>
            </a:cxnLst>
            <a:rect l="0" t="0" r="r" b="b"/>
            <a:pathLst>
              <a:path w="5760" h="267">
                <a:moveTo>
                  <a:pt x="0" y="60"/>
                </a:moveTo>
                <a:cubicBezTo>
                  <a:pt x="64" y="112"/>
                  <a:pt x="223" y="170"/>
                  <a:pt x="384" y="200"/>
                </a:cubicBezTo>
                <a:cubicBezTo>
                  <a:pt x="545" y="230"/>
                  <a:pt x="780" y="249"/>
                  <a:pt x="969" y="243"/>
                </a:cubicBezTo>
                <a:cubicBezTo>
                  <a:pt x="1158" y="237"/>
                  <a:pt x="1182" y="246"/>
                  <a:pt x="1539" y="207"/>
                </a:cubicBezTo>
                <a:cubicBezTo>
                  <a:pt x="1896" y="168"/>
                  <a:pt x="2579" y="0"/>
                  <a:pt x="3171" y="9"/>
                </a:cubicBezTo>
                <a:cubicBezTo>
                  <a:pt x="3763" y="18"/>
                  <a:pt x="4382" y="54"/>
                  <a:pt x="4821" y="99"/>
                </a:cubicBezTo>
                <a:cubicBezTo>
                  <a:pt x="5260" y="144"/>
                  <a:pt x="5589" y="210"/>
                  <a:pt x="5760" y="267"/>
                </a:cubicBezTo>
              </a:path>
            </a:pathLst>
          </a:custGeom>
          <a:noFill/>
          <a:ln w="22225" cmpd="sng">
            <a:solidFill>
              <a:srgbClr val="969696"/>
            </a:solidFill>
            <a:round/>
            <a:headEnd/>
            <a:tailEnd/>
          </a:ln>
          <a:effectLst/>
        </p:spPr>
        <p:txBody>
          <a:bodyPr/>
          <a:lstStyle/>
          <a:p>
            <a:pPr fontAlgn="base">
              <a:spcBef>
                <a:spcPct val="0"/>
              </a:spcBef>
              <a:spcAft>
                <a:spcPct val="0"/>
              </a:spcAft>
              <a:defRPr/>
            </a:pPr>
            <a:endParaRPr lang="en-US">
              <a:solidFill>
                <a:srgbClr val="000000"/>
              </a:solidFill>
              <a:latin typeface="Arial" charset="0"/>
            </a:endParaRPr>
          </a:p>
        </p:txBody>
      </p:sp>
      <p:pic>
        <p:nvPicPr>
          <p:cNvPr id="2058" name="Picture 10"/>
          <p:cNvPicPr>
            <a:picLocks noChangeAspect="1" noChangeArrowheads="1"/>
          </p:cNvPicPr>
          <p:nvPr userDrawn="1"/>
        </p:nvPicPr>
        <p:blipFill>
          <a:blip r:embed="rId14" cstate="print">
            <a:clrChange>
              <a:clrFrom>
                <a:srgbClr val="FFFFFF"/>
              </a:clrFrom>
              <a:clrTo>
                <a:srgbClr val="FFFFFF">
                  <a:alpha val="0"/>
                </a:srgbClr>
              </a:clrTo>
            </a:clrChange>
            <a:lum bright="100000"/>
          </a:blip>
          <a:srcRect r="63725" b="66092"/>
          <a:stretch>
            <a:fillRect/>
          </a:stretch>
        </p:blipFill>
        <p:spPr bwMode="auto">
          <a:xfrm>
            <a:off x="149225" y="177800"/>
            <a:ext cx="438150" cy="387350"/>
          </a:xfrm>
          <a:prstGeom prst="rect">
            <a:avLst/>
          </a:prstGeom>
          <a:noFill/>
          <a:ln w="9525">
            <a:noFill/>
            <a:miter lim="800000"/>
            <a:headEnd/>
            <a:tailEnd/>
          </a:ln>
        </p:spPr>
      </p:pic>
      <p:sp>
        <p:nvSpPr>
          <p:cNvPr id="187403" name="Text Box 11"/>
          <p:cNvSpPr txBox="1">
            <a:spLocks noChangeArrowheads="1"/>
          </p:cNvSpPr>
          <p:nvPr userDrawn="1"/>
        </p:nvSpPr>
        <p:spPr bwMode="auto">
          <a:xfrm>
            <a:off x="508000" y="142875"/>
            <a:ext cx="1587500" cy="460375"/>
          </a:xfrm>
          <a:prstGeom prst="rect">
            <a:avLst/>
          </a:prstGeom>
          <a:noFill/>
          <a:ln w="9525">
            <a:noFill/>
            <a:miter lim="800000"/>
            <a:headEnd/>
            <a:tailEnd/>
          </a:ln>
          <a:effectLst/>
        </p:spPr>
        <p:txBody>
          <a:bodyPr wrap="none">
            <a:spAutoFit/>
          </a:bodyPr>
          <a:lstStyle/>
          <a:p>
            <a:pPr fontAlgn="base">
              <a:lnSpc>
                <a:spcPts val="900"/>
              </a:lnSpc>
              <a:spcBef>
                <a:spcPct val="0"/>
              </a:spcBef>
              <a:spcAft>
                <a:spcPct val="0"/>
              </a:spcAft>
              <a:defRPr/>
            </a:pPr>
            <a:r>
              <a:rPr lang="en-US" sz="700">
                <a:solidFill>
                  <a:srgbClr val="FFFFFF"/>
                </a:solidFill>
                <a:latin typeface="Futura Lt BT" pitchFamily="34" charset="0"/>
              </a:rPr>
              <a:t>U.S. Department of Transportation</a:t>
            </a:r>
          </a:p>
          <a:p>
            <a:pPr fontAlgn="base">
              <a:lnSpc>
                <a:spcPts val="900"/>
              </a:lnSpc>
              <a:spcBef>
                <a:spcPts val="200"/>
              </a:spcBef>
              <a:spcAft>
                <a:spcPct val="0"/>
              </a:spcAft>
              <a:defRPr/>
            </a:pPr>
            <a:r>
              <a:rPr lang="en-US" sz="700">
                <a:solidFill>
                  <a:srgbClr val="FFFFFF"/>
                </a:solidFill>
                <a:latin typeface="Futura Md BT" pitchFamily="34" charset="0"/>
              </a:rPr>
              <a:t>Pipeline and Hazardous Materials </a:t>
            </a:r>
            <a:br>
              <a:rPr lang="en-US" sz="700">
                <a:solidFill>
                  <a:srgbClr val="FFFFFF"/>
                </a:solidFill>
                <a:latin typeface="Futura Md BT" pitchFamily="34" charset="0"/>
              </a:rPr>
            </a:br>
            <a:r>
              <a:rPr lang="en-US" sz="700">
                <a:solidFill>
                  <a:srgbClr val="FFFFFF"/>
                </a:solidFill>
                <a:latin typeface="Futura Md BT" pitchFamily="34" charset="0"/>
              </a:rPr>
              <a:t>Safety Administration</a:t>
            </a:r>
          </a:p>
        </p:txBody>
      </p:sp>
    </p:spTree>
    <p:extLst>
      <p:ext uri="{BB962C8B-B14F-4D97-AF65-F5344CB8AC3E}">
        <p14:creationId xmlns:p14="http://schemas.microsoft.com/office/powerpoint/2010/main" val="196799639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ransition spd="med"/>
  <p:timing>
    <p:tnLst>
      <p:par>
        <p:cTn id="1" dur="indefinite" restart="never" nodeType="tmRoot"/>
      </p:par>
    </p:tnLst>
  </p:timing>
  <p:hf hdr="0" ftr="0" dt="0"/>
  <p:txStyles>
    <p:titleStyle>
      <a:lvl1pPr algn="ctr" rtl="0" eaLnBrk="0" fontAlgn="base" hangingPunct="0">
        <a:spcBef>
          <a:spcPct val="0"/>
        </a:spcBef>
        <a:spcAft>
          <a:spcPct val="0"/>
        </a:spcAft>
        <a:defRPr sz="3600" b="1">
          <a:solidFill>
            <a:srgbClr val="000099"/>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99"/>
          </a:solidFill>
          <a:effectLst>
            <a:outerShdw blurRad="38100" dist="38100" dir="2700000" algn="tl">
              <a:srgbClr val="C0C0C0"/>
            </a:outerShdw>
          </a:effectLst>
          <a:latin typeface="Tahoma" pitchFamily="34" charset="0"/>
        </a:defRPr>
      </a:lvl2pPr>
      <a:lvl3pPr algn="ctr" rtl="0" eaLnBrk="0" fontAlgn="base" hangingPunct="0">
        <a:spcBef>
          <a:spcPct val="0"/>
        </a:spcBef>
        <a:spcAft>
          <a:spcPct val="0"/>
        </a:spcAft>
        <a:defRPr sz="3600" b="1">
          <a:solidFill>
            <a:srgbClr val="000099"/>
          </a:solidFill>
          <a:effectLst>
            <a:outerShdw blurRad="38100" dist="38100" dir="2700000" algn="tl">
              <a:srgbClr val="C0C0C0"/>
            </a:outerShdw>
          </a:effectLst>
          <a:latin typeface="Tahoma" pitchFamily="34" charset="0"/>
        </a:defRPr>
      </a:lvl3pPr>
      <a:lvl4pPr algn="ctr" rtl="0" eaLnBrk="0" fontAlgn="base" hangingPunct="0">
        <a:spcBef>
          <a:spcPct val="0"/>
        </a:spcBef>
        <a:spcAft>
          <a:spcPct val="0"/>
        </a:spcAft>
        <a:defRPr sz="3600" b="1">
          <a:solidFill>
            <a:srgbClr val="000099"/>
          </a:solidFill>
          <a:effectLst>
            <a:outerShdw blurRad="38100" dist="38100" dir="2700000" algn="tl">
              <a:srgbClr val="C0C0C0"/>
            </a:outerShdw>
          </a:effectLst>
          <a:latin typeface="Tahoma" pitchFamily="34" charset="0"/>
        </a:defRPr>
      </a:lvl4pPr>
      <a:lvl5pPr algn="ctr" rtl="0" eaLnBrk="0" fontAlgn="base" hangingPunct="0">
        <a:spcBef>
          <a:spcPct val="0"/>
        </a:spcBef>
        <a:spcAft>
          <a:spcPct val="0"/>
        </a:spcAft>
        <a:defRPr sz="3600" b="1">
          <a:solidFill>
            <a:srgbClr val="000099"/>
          </a:solidFill>
          <a:effectLst>
            <a:outerShdw blurRad="38100" dist="38100" dir="2700000" algn="tl">
              <a:srgbClr val="C0C0C0"/>
            </a:outerShdw>
          </a:effectLst>
          <a:latin typeface="Tahoma" pitchFamily="34" charset="0"/>
        </a:defRPr>
      </a:lvl5pPr>
      <a:lvl6pPr marL="457200" algn="ctr" rtl="0" fontAlgn="base">
        <a:spcBef>
          <a:spcPct val="0"/>
        </a:spcBef>
        <a:spcAft>
          <a:spcPct val="0"/>
        </a:spcAft>
        <a:defRPr sz="3600" b="1">
          <a:solidFill>
            <a:srgbClr val="000099"/>
          </a:solidFill>
          <a:effectLst>
            <a:outerShdw blurRad="38100" dist="38100" dir="2700000" algn="tl">
              <a:srgbClr val="C0C0C0"/>
            </a:outerShdw>
          </a:effectLst>
          <a:latin typeface="Tahoma" pitchFamily="34" charset="0"/>
        </a:defRPr>
      </a:lvl6pPr>
      <a:lvl7pPr marL="914400" algn="ctr" rtl="0" fontAlgn="base">
        <a:spcBef>
          <a:spcPct val="0"/>
        </a:spcBef>
        <a:spcAft>
          <a:spcPct val="0"/>
        </a:spcAft>
        <a:defRPr sz="3600" b="1">
          <a:solidFill>
            <a:srgbClr val="000099"/>
          </a:solidFill>
          <a:effectLst>
            <a:outerShdw blurRad="38100" dist="38100" dir="2700000" algn="tl">
              <a:srgbClr val="C0C0C0"/>
            </a:outerShdw>
          </a:effectLst>
          <a:latin typeface="Tahoma" pitchFamily="34" charset="0"/>
        </a:defRPr>
      </a:lvl7pPr>
      <a:lvl8pPr marL="1371600" algn="ctr" rtl="0" fontAlgn="base">
        <a:spcBef>
          <a:spcPct val="0"/>
        </a:spcBef>
        <a:spcAft>
          <a:spcPct val="0"/>
        </a:spcAft>
        <a:defRPr sz="3600" b="1">
          <a:solidFill>
            <a:srgbClr val="000099"/>
          </a:solidFill>
          <a:effectLst>
            <a:outerShdw blurRad="38100" dist="38100" dir="2700000" algn="tl">
              <a:srgbClr val="C0C0C0"/>
            </a:outerShdw>
          </a:effectLst>
          <a:latin typeface="Tahoma" pitchFamily="34" charset="0"/>
        </a:defRPr>
      </a:lvl8pPr>
      <a:lvl9pPr marL="1828800" algn="ctr" rtl="0" fontAlgn="base">
        <a:spcBef>
          <a:spcPct val="0"/>
        </a:spcBef>
        <a:spcAft>
          <a:spcPct val="0"/>
        </a:spcAft>
        <a:defRPr sz="3600" b="1">
          <a:solidFill>
            <a:srgbClr val="000099"/>
          </a:solidFill>
          <a:effectLst>
            <a:outerShdw blurRad="38100" dist="38100" dir="2700000" algn="tl">
              <a:srgbClr val="C0C0C0"/>
            </a:outerShdw>
          </a:effectLst>
          <a:latin typeface="Tahoma" pitchFamily="34" charset="0"/>
        </a:defRPr>
      </a:lvl9pPr>
    </p:titleStyle>
    <p:bodyStyle>
      <a:lvl1pPr marL="342900" indent="-342900" algn="l" rtl="0" eaLnBrk="0" fontAlgn="base" hangingPunct="0">
        <a:spcBef>
          <a:spcPct val="50000"/>
        </a:spcBef>
        <a:spcAft>
          <a:spcPct val="0"/>
        </a:spcAft>
        <a:buClr>
          <a:srgbClr val="000099"/>
        </a:buClr>
        <a:buChar char="•"/>
        <a:defRPr sz="2000">
          <a:solidFill>
            <a:schemeClr val="tx1"/>
          </a:solidFill>
          <a:latin typeface="+mn-lt"/>
          <a:ea typeface="+mn-ea"/>
          <a:cs typeface="+mn-cs"/>
        </a:defRPr>
      </a:lvl1pPr>
      <a:lvl2pPr marL="742950" indent="-285750" algn="l" rtl="0" eaLnBrk="0" fontAlgn="base" hangingPunct="0">
        <a:spcBef>
          <a:spcPct val="50000"/>
        </a:spcBef>
        <a:spcAft>
          <a:spcPct val="0"/>
        </a:spcAft>
        <a:buClr>
          <a:srgbClr val="000099"/>
        </a:buClr>
        <a:buChar char="–"/>
        <a:defRPr sz="2000">
          <a:solidFill>
            <a:schemeClr val="tx1"/>
          </a:solidFill>
          <a:latin typeface="+mn-lt"/>
        </a:defRPr>
      </a:lvl2pPr>
      <a:lvl3pPr marL="1143000" indent="-228600" algn="l" rtl="0" eaLnBrk="0" fontAlgn="base" hangingPunct="0">
        <a:spcBef>
          <a:spcPct val="50000"/>
        </a:spcBef>
        <a:spcAft>
          <a:spcPct val="0"/>
        </a:spcAft>
        <a:buClr>
          <a:srgbClr val="000099"/>
        </a:buClr>
        <a:buChar char="•"/>
        <a:defRPr sz="2000">
          <a:solidFill>
            <a:schemeClr val="tx1"/>
          </a:solidFill>
          <a:latin typeface="+mn-lt"/>
        </a:defRPr>
      </a:lvl3pPr>
      <a:lvl4pPr marL="1600200" indent="-228600" algn="l" rtl="0" eaLnBrk="0" fontAlgn="base" hangingPunct="0">
        <a:spcBef>
          <a:spcPct val="50000"/>
        </a:spcBef>
        <a:spcAft>
          <a:spcPct val="0"/>
        </a:spcAft>
        <a:buClr>
          <a:srgbClr val="000099"/>
        </a:buClr>
        <a:buChar char="–"/>
        <a:defRPr sz="2000">
          <a:solidFill>
            <a:schemeClr val="tx1"/>
          </a:solidFill>
          <a:latin typeface="+mn-lt"/>
        </a:defRPr>
      </a:lvl4pPr>
      <a:lvl5pPr marL="2057400" indent="-228600" algn="l" rtl="0" eaLnBrk="0" fontAlgn="base" hangingPunct="0">
        <a:spcBef>
          <a:spcPct val="50000"/>
        </a:spcBef>
        <a:spcAft>
          <a:spcPct val="0"/>
        </a:spcAft>
        <a:buClr>
          <a:srgbClr val="000099"/>
        </a:buClr>
        <a:buChar char="»"/>
        <a:defRPr sz="2000">
          <a:solidFill>
            <a:schemeClr val="tx1"/>
          </a:solidFill>
          <a:latin typeface="+mn-lt"/>
        </a:defRPr>
      </a:lvl5pPr>
      <a:lvl6pPr marL="2514600" indent="-228600" algn="l" rtl="0" fontAlgn="base">
        <a:spcBef>
          <a:spcPct val="50000"/>
        </a:spcBef>
        <a:spcAft>
          <a:spcPct val="0"/>
        </a:spcAft>
        <a:buClr>
          <a:srgbClr val="000099"/>
        </a:buClr>
        <a:buChar char="»"/>
        <a:defRPr sz="2000">
          <a:solidFill>
            <a:schemeClr val="tx1"/>
          </a:solidFill>
          <a:latin typeface="+mn-lt"/>
        </a:defRPr>
      </a:lvl6pPr>
      <a:lvl7pPr marL="2971800" indent="-228600" algn="l" rtl="0" fontAlgn="base">
        <a:spcBef>
          <a:spcPct val="50000"/>
        </a:spcBef>
        <a:spcAft>
          <a:spcPct val="0"/>
        </a:spcAft>
        <a:buClr>
          <a:srgbClr val="000099"/>
        </a:buClr>
        <a:buChar char="»"/>
        <a:defRPr sz="2000">
          <a:solidFill>
            <a:schemeClr val="tx1"/>
          </a:solidFill>
          <a:latin typeface="+mn-lt"/>
        </a:defRPr>
      </a:lvl7pPr>
      <a:lvl8pPr marL="3429000" indent="-228600" algn="l" rtl="0" fontAlgn="base">
        <a:spcBef>
          <a:spcPct val="50000"/>
        </a:spcBef>
        <a:spcAft>
          <a:spcPct val="0"/>
        </a:spcAft>
        <a:buClr>
          <a:srgbClr val="000099"/>
        </a:buClr>
        <a:buChar char="»"/>
        <a:defRPr sz="2000">
          <a:solidFill>
            <a:schemeClr val="tx1"/>
          </a:solidFill>
          <a:latin typeface="+mn-lt"/>
        </a:defRPr>
      </a:lvl8pPr>
      <a:lvl9pPr marL="3886200" indent="-228600" algn="l" rtl="0" fontAlgn="base">
        <a:spcBef>
          <a:spcPct val="50000"/>
        </a:spcBef>
        <a:spcAft>
          <a:spcPct val="0"/>
        </a:spcAft>
        <a:buClr>
          <a:srgbClr val="000099"/>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4.png"/><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0.xml"/><Relationship Id="rId7" Type="http://schemas.openxmlformats.org/officeDocument/2006/relationships/image" Target="../media/image25.jpeg"/><Relationship Id="rId2" Type="http://schemas.openxmlformats.org/officeDocument/2006/relationships/slideLayout" Target="../slideLayouts/slideLayout6.xml"/><Relationship Id="rId1" Type="http://schemas.openxmlformats.org/officeDocument/2006/relationships/audio" Target="../media/audio10.wav"/><Relationship Id="rId6" Type="http://schemas.openxmlformats.org/officeDocument/2006/relationships/image" Target="../media/image24.jpeg"/><Relationship Id="rId5" Type="http://schemas.openxmlformats.org/officeDocument/2006/relationships/hyperlink" Target="http://tcapp.phmsa.dot.gov/PHP/PHP%20Pictures/Forms/DispForm.aspx?ID=8230&amp;RootFolder=/PHP/PHP%20Pictures/ONG%20Odorizer" TargetMode="Externa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audio" Target="../media/audio11.wav"/><Relationship Id="rId5" Type="http://schemas.openxmlformats.org/officeDocument/2006/relationships/image" Target="../media/image15.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15.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13.wav"/><Relationship Id="rId6" Type="http://schemas.openxmlformats.org/officeDocument/2006/relationships/hyperlink" Target="https://www.dmr.nd.gov/pipeline/assets/pdf/05202010/2010%20ND%20Natural%20Gas%20Report.pdf" TargetMode="External"/><Relationship Id="rId5" Type="http://schemas.openxmlformats.org/officeDocument/2006/relationships/hyperlink" Target="http://northdakotapipelines.com/maps/" TargetMode="Externa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14.wav"/><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www.dakotagas.com/Gas_Pipeline/CO2_Pipeline/index.html"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audio" Target="../media/audio15.wav"/><Relationship Id="rId6" Type="http://schemas.openxmlformats.org/officeDocument/2006/relationships/image" Target="../media/image15.png"/><Relationship Id="rId5" Type="http://schemas.openxmlformats.org/officeDocument/2006/relationships/image" Target="../media/image32.jpeg"/><Relationship Id="rId4" Type="http://schemas.openxmlformats.org/officeDocument/2006/relationships/hyperlink" Target="http://northdakotapipelines.com/maps/"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audio" Target="../media/audio16.wav"/><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pipeline101.com/Operating/batching_model.html"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audio" Target="../media/audio17.wav"/><Relationship Id="rId6" Type="http://schemas.openxmlformats.org/officeDocument/2006/relationships/image" Target="../media/image15.png"/><Relationship Id="rId5" Type="http://schemas.openxmlformats.org/officeDocument/2006/relationships/hyperlink" Target="http://northdakotapipelines.com/maps/" TargetMode="Externa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audio" Target="../media/audio18.wav"/><Relationship Id="rId6" Type="http://schemas.openxmlformats.org/officeDocument/2006/relationships/image" Target="../media/image15.png"/><Relationship Id="rId5" Type="http://schemas.openxmlformats.org/officeDocument/2006/relationships/image" Target="../media/image36.png"/><Relationship Id="rId4" Type="http://schemas.openxmlformats.org/officeDocument/2006/relationships/hyperlink" Target="http://primis.phmsa.dot.gov/comm/reports/safety/ND_detail1.html"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audio" Target="../media/audio19.wav"/><Relationship Id="rId5" Type="http://schemas.openxmlformats.org/officeDocument/2006/relationships/image" Target="../media/image15.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audio" Target="../media/audio2.wav"/><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audio" Target="../media/audio20.wav"/><Relationship Id="rId5" Type="http://schemas.openxmlformats.org/officeDocument/2006/relationships/image" Target="../media/image15.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audio" Target="../media/audio21.wav"/><Relationship Id="rId5" Type="http://schemas.openxmlformats.org/officeDocument/2006/relationships/image" Target="../media/image15.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audio" Target="../media/audio22.wav"/><Relationship Id="rId6" Type="http://schemas.openxmlformats.org/officeDocument/2006/relationships/image" Target="../media/image15.png"/><Relationship Id="rId5" Type="http://schemas.openxmlformats.org/officeDocument/2006/relationships/hyperlink" Target="http://primis.phmsa.dot.gov/comm/reports/safety/ALLPSIDet_2002_2011_ND.html?nocache=6656" TargetMode="Externa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audio" Target="../media/audio23.wav"/><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hyperlink" Target="http://www.youtube.com/watch?v=r2ths0YAgZs"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audio" Target="../media/audio24.wav"/><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audio" Target="../media/audio25.wav"/><Relationship Id="rId5" Type="http://schemas.openxmlformats.org/officeDocument/2006/relationships/image" Target="../media/image15.pn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audio" Target="../media/audio26.wav"/><Relationship Id="rId6" Type="http://schemas.openxmlformats.org/officeDocument/2006/relationships/image" Target="../media/image15.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audio" Target="../media/audio27.wav"/><Relationship Id="rId6" Type="http://schemas.openxmlformats.org/officeDocument/2006/relationships/image" Target="../media/image15.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audio" Target="../media/audio28.wav"/><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audio" Target="../media/audio29.wav"/><Relationship Id="rId5" Type="http://schemas.openxmlformats.org/officeDocument/2006/relationships/image" Target="../media/image15.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audio" Target="../media/audio3.wav"/><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30.xml"/><Relationship Id="rId7" Type="http://schemas.openxmlformats.org/officeDocument/2006/relationships/image" Target="../media/image57.png"/><Relationship Id="rId2" Type="http://schemas.openxmlformats.org/officeDocument/2006/relationships/slideLayout" Target="../slideLayouts/slideLayout6.xml"/><Relationship Id="rId1" Type="http://schemas.openxmlformats.org/officeDocument/2006/relationships/audio" Target="../media/audio30.wav"/><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audio" Target="../media/audio31.wav"/><Relationship Id="rId5" Type="http://schemas.openxmlformats.org/officeDocument/2006/relationships/image" Target="../media/image15.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2.xml"/><Relationship Id="rId7" Type="http://schemas.openxmlformats.org/officeDocument/2006/relationships/image" Target="../media/image61.png"/><Relationship Id="rId2" Type="http://schemas.openxmlformats.org/officeDocument/2006/relationships/slideLayout" Target="../slideLayouts/slideLayout6.xml"/><Relationship Id="rId1" Type="http://schemas.openxmlformats.org/officeDocument/2006/relationships/audio" Target="../media/audio32.wav"/><Relationship Id="rId6" Type="http://schemas.openxmlformats.org/officeDocument/2006/relationships/image" Target="../media/image60.gif"/><Relationship Id="rId5" Type="http://schemas.openxmlformats.org/officeDocument/2006/relationships/hyperlink" Target="http://www.dmme.virginia.gov/index.shtml" TargetMode="External"/><Relationship Id="rId4" Type="http://schemas.openxmlformats.org/officeDocument/2006/relationships/image" Target="../media/image59.png"/><Relationship Id="rId9"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33.xml"/><Relationship Id="rId7" Type="http://schemas.openxmlformats.org/officeDocument/2006/relationships/image" Target="../media/image64.png"/><Relationship Id="rId2" Type="http://schemas.openxmlformats.org/officeDocument/2006/relationships/slideLayout" Target="../slideLayouts/slideLayout6.xml"/><Relationship Id="rId1" Type="http://schemas.openxmlformats.org/officeDocument/2006/relationships/audio" Target="../media/audio33.wav"/><Relationship Id="rId6" Type="http://schemas.openxmlformats.org/officeDocument/2006/relationships/image" Target="../media/image63.png"/><Relationship Id="rId5" Type="http://schemas.openxmlformats.org/officeDocument/2006/relationships/image" Target="../media/image60.gif"/><Relationship Id="rId4" Type="http://schemas.openxmlformats.org/officeDocument/2006/relationships/hyperlink" Target="http://www.dmme.virginia.gov/index.shtml" TargetMode="Externa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audio" Target="../media/audio34.wav"/><Relationship Id="rId5" Type="http://schemas.openxmlformats.org/officeDocument/2006/relationships/image" Target="../media/image15.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audio" Target="../media/audio35.wav"/><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audio" Target="../media/audio36.wav"/><Relationship Id="rId5" Type="http://schemas.openxmlformats.org/officeDocument/2006/relationships/image" Target="../media/image15.pn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audio" Target="../media/audio37.wav"/><Relationship Id="rId5" Type="http://schemas.openxmlformats.org/officeDocument/2006/relationships/image" Target="../media/image15.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audio" Target="../media/audio38.wav"/><Relationship Id="rId5" Type="http://schemas.openxmlformats.org/officeDocument/2006/relationships/image" Target="../media/image15.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audio" Target="../media/audio39.wav"/><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audio" Target="../media/audio4.wav"/><Relationship Id="rId5" Type="http://schemas.openxmlformats.org/officeDocument/2006/relationships/image" Target="../media/image15.pn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audio" Target="../media/audio40.wav"/><Relationship Id="rId5" Type="http://schemas.openxmlformats.org/officeDocument/2006/relationships/image" Target="../media/image15.png"/><Relationship Id="rId4"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audio" Target="../media/audio41.wav"/><Relationship Id="rId5" Type="http://schemas.openxmlformats.org/officeDocument/2006/relationships/image" Target="../media/image15.pn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6.xml"/><Relationship Id="rId1" Type="http://schemas.openxmlformats.org/officeDocument/2006/relationships/audio" Target="../media/audio42.wav"/><Relationship Id="rId5" Type="http://schemas.openxmlformats.org/officeDocument/2006/relationships/image" Target="../media/image15.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audio" Target="../media/audio43.wav"/><Relationship Id="rId6" Type="http://schemas.openxmlformats.org/officeDocument/2006/relationships/image" Target="../media/image15.png"/><Relationship Id="rId5" Type="http://schemas.openxmlformats.org/officeDocument/2006/relationships/hyperlink" Target="http://www.pipa-info.com/" TargetMode="Externa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audio" Target="../media/audio44.wav"/><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15.xml"/><Relationship Id="rId1" Type="http://schemas.openxmlformats.org/officeDocument/2006/relationships/audio" Target="../media/audio45.wav"/><Relationship Id="rId5" Type="http://schemas.openxmlformats.org/officeDocument/2006/relationships/image" Target="../media/image15.png"/><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audio" Target="../media/audio46.wav"/><Relationship Id="rId6" Type="http://schemas.openxmlformats.org/officeDocument/2006/relationships/image" Target="../media/image15.png"/><Relationship Id="rId5" Type="http://schemas.openxmlformats.org/officeDocument/2006/relationships/image" Target="../media/image78.png"/><Relationship Id="rId4" Type="http://schemas.openxmlformats.org/officeDocument/2006/relationships/image" Target="../media/image7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xml"/><Relationship Id="rId1" Type="http://schemas.openxmlformats.org/officeDocument/2006/relationships/audio" Target="../media/audio47.wav"/><Relationship Id="rId5" Type="http://schemas.openxmlformats.org/officeDocument/2006/relationships/image" Target="../media/image15.png"/><Relationship Id="rId4" Type="http://schemas.openxmlformats.org/officeDocument/2006/relationships/image" Target="../media/image7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5.xml"/><Relationship Id="rId1" Type="http://schemas.openxmlformats.org/officeDocument/2006/relationships/audio" Target="../media/audio48.wav"/><Relationship Id="rId5" Type="http://schemas.openxmlformats.org/officeDocument/2006/relationships/image" Target="../media/image15.png"/><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audio" Target="../media/audio49.wav"/><Relationship Id="rId5" Type="http://schemas.openxmlformats.org/officeDocument/2006/relationships/image" Target="../media/image15.pn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audio" Target="../media/audio5.wav"/><Relationship Id="rId5" Type="http://schemas.openxmlformats.org/officeDocument/2006/relationships/image" Target="../media/image15.png"/><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audio" Target="../media/audio50.wav"/><Relationship Id="rId5" Type="http://schemas.openxmlformats.org/officeDocument/2006/relationships/image" Target="../media/image15.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audio" Target="../media/audio51.wav"/><Relationship Id="rId5" Type="http://schemas.openxmlformats.org/officeDocument/2006/relationships/image" Target="../media/image15.png"/><Relationship Id="rId4" Type="http://schemas.openxmlformats.org/officeDocument/2006/relationships/image" Target="../media/image8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audio" Target="../media/audio52.wav"/><Relationship Id="rId5" Type="http://schemas.openxmlformats.org/officeDocument/2006/relationships/image" Target="../media/image15.png"/><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audio" Target="../media/audio53.wav"/><Relationship Id="rId5" Type="http://schemas.openxmlformats.org/officeDocument/2006/relationships/image" Target="../media/image15.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audio" Target="../media/audio54.wav"/><Relationship Id="rId5" Type="http://schemas.openxmlformats.org/officeDocument/2006/relationships/image" Target="../media/image15.png"/><Relationship Id="rId4" Type="http://schemas.openxmlformats.org/officeDocument/2006/relationships/image" Target="../media/image8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audio" Target="../media/audio55.wav"/><Relationship Id="rId4" Type="http://schemas.openxmlformats.org/officeDocument/2006/relationships/image" Target="../media/image1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8.xml"/><Relationship Id="rId1" Type="http://schemas.openxmlformats.org/officeDocument/2006/relationships/audio" Target="../media/audio56.wav"/><Relationship Id="rId4" Type="http://schemas.openxmlformats.org/officeDocument/2006/relationships/image" Target="../media/image1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8.xml"/><Relationship Id="rId1" Type="http://schemas.openxmlformats.org/officeDocument/2006/relationships/audio" Target="../media/audio57.wav"/><Relationship Id="rId4" Type="http://schemas.openxmlformats.org/officeDocument/2006/relationships/image" Target="../media/image15.png"/></Relationships>
</file>

<file path=ppt/slides/_rels/slide5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58.xml"/><Relationship Id="rId7" Type="http://schemas.openxmlformats.org/officeDocument/2006/relationships/image" Target="../media/image89.png"/><Relationship Id="rId2" Type="http://schemas.openxmlformats.org/officeDocument/2006/relationships/slideLayout" Target="../slideLayouts/slideLayout28.xml"/><Relationship Id="rId1" Type="http://schemas.openxmlformats.org/officeDocument/2006/relationships/audio" Target="../media/audio58.wav"/><Relationship Id="rId6" Type="http://schemas.openxmlformats.org/officeDocument/2006/relationships/image" Target="../media/image88.png"/><Relationship Id="rId5" Type="http://schemas.openxmlformats.org/officeDocument/2006/relationships/hyperlink" Target="http://www.pipelineemergencies.com/" TargetMode="Externa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8.xml"/><Relationship Id="rId1" Type="http://schemas.openxmlformats.org/officeDocument/2006/relationships/audio" Target="../media/audio59.wav"/><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audio" Target="../media/audio6.wav"/><Relationship Id="rId5" Type="http://schemas.openxmlformats.org/officeDocument/2006/relationships/image" Target="../media/image15.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8.xml"/><Relationship Id="rId1" Type="http://schemas.openxmlformats.org/officeDocument/2006/relationships/audio" Target="../media/audio60.wav"/><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8.xml"/><Relationship Id="rId1" Type="http://schemas.openxmlformats.org/officeDocument/2006/relationships/audio" Target="../media/audio61.wav"/><Relationship Id="rId5" Type="http://schemas.openxmlformats.org/officeDocument/2006/relationships/image" Target="../media/image15.png"/><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8.xml"/><Relationship Id="rId1" Type="http://schemas.openxmlformats.org/officeDocument/2006/relationships/audio" Target="../media/audio62.wav"/><Relationship Id="rId4" Type="http://schemas.openxmlformats.org/officeDocument/2006/relationships/image" Target="../media/image1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8.xml"/><Relationship Id="rId1" Type="http://schemas.openxmlformats.org/officeDocument/2006/relationships/audio" Target="../media/audio63.wav"/><Relationship Id="rId5" Type="http://schemas.openxmlformats.org/officeDocument/2006/relationships/image" Target="../media/image15.png"/><Relationship Id="rId4" Type="http://schemas.openxmlformats.org/officeDocument/2006/relationships/image" Target="../media/image91.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audio" Target="../media/audio64.wav"/><Relationship Id="rId4" Type="http://schemas.openxmlformats.org/officeDocument/2006/relationships/image" Target="../media/image15.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audio" Target="../media/audio65.wav"/><Relationship Id="rId5" Type="http://schemas.openxmlformats.org/officeDocument/2006/relationships/image" Target="../media/image15.png"/><Relationship Id="rId4" Type="http://schemas.openxmlformats.org/officeDocument/2006/relationships/image" Target="../media/image9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6.xml"/><Relationship Id="rId1" Type="http://schemas.openxmlformats.org/officeDocument/2006/relationships/audio" Target="../media/audio66.wav"/><Relationship Id="rId5" Type="http://schemas.openxmlformats.org/officeDocument/2006/relationships/image" Target="../media/image15.png"/><Relationship Id="rId4" Type="http://schemas.openxmlformats.org/officeDocument/2006/relationships/image" Target="../media/image9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6.xml"/><Relationship Id="rId1" Type="http://schemas.openxmlformats.org/officeDocument/2006/relationships/audio" Target="../media/audio67.wav"/><Relationship Id="rId5" Type="http://schemas.openxmlformats.org/officeDocument/2006/relationships/image" Target="../media/image15.png"/><Relationship Id="rId4" Type="http://schemas.openxmlformats.org/officeDocument/2006/relationships/image" Target="../media/image94.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audio" Target="../media/audio68.wav"/><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audio" Target="../media/audio69.wav"/><Relationship Id="rId6" Type="http://schemas.openxmlformats.org/officeDocument/2006/relationships/image" Target="../media/image15.png"/><Relationship Id="rId5" Type="http://schemas.openxmlformats.org/officeDocument/2006/relationships/image" Target="../media/image96.jpeg"/><Relationship Id="rId4" Type="http://schemas.openxmlformats.org/officeDocument/2006/relationships/image" Target="../media/image9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audio" Target="../media/audio7.wav"/><Relationship Id="rId6" Type="http://schemas.openxmlformats.org/officeDocument/2006/relationships/image" Target="../media/image15.png"/><Relationship Id="rId5" Type="http://schemas.openxmlformats.org/officeDocument/2006/relationships/image" Target="../media/image20.jpeg"/><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7.xml"/><Relationship Id="rId1" Type="http://schemas.openxmlformats.org/officeDocument/2006/relationships/audio" Target="../media/audio70.wav"/><Relationship Id="rId5" Type="http://schemas.openxmlformats.org/officeDocument/2006/relationships/image" Target="../media/image15.png"/><Relationship Id="rId4" Type="http://schemas.openxmlformats.org/officeDocument/2006/relationships/image" Target="../media/image97.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xml"/><Relationship Id="rId1" Type="http://schemas.openxmlformats.org/officeDocument/2006/relationships/audio" Target="../media/audio71.wav"/><Relationship Id="rId5" Type="http://schemas.openxmlformats.org/officeDocument/2006/relationships/image" Target="../media/image15.png"/><Relationship Id="rId4"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72.wav"/><Relationship Id="rId6" Type="http://schemas.openxmlformats.org/officeDocument/2006/relationships/hyperlink" Target="http://www.mrsc.org/subjects/pubsafe/transpipeords.aspx" TargetMode="External"/><Relationship Id="rId5" Type="http://schemas.openxmlformats.org/officeDocument/2006/relationships/image" Target="../media/image100.png"/><Relationship Id="rId4" Type="http://schemas.openxmlformats.org/officeDocument/2006/relationships/image" Target="../media/image9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audio" Target="../media/audio73.wav"/><Relationship Id="rId6" Type="http://schemas.openxmlformats.org/officeDocument/2006/relationships/image" Target="../media/image15.png"/><Relationship Id="rId5" Type="http://schemas.openxmlformats.org/officeDocument/2006/relationships/image" Target="../media/image102.png"/><Relationship Id="rId4" Type="http://schemas.openxmlformats.org/officeDocument/2006/relationships/image" Target="../media/image101.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audio" Target="../media/audio74.wav"/><Relationship Id="rId6" Type="http://schemas.openxmlformats.org/officeDocument/2006/relationships/image" Target="../media/image104.gif"/><Relationship Id="rId5" Type="http://schemas.openxmlformats.org/officeDocument/2006/relationships/hyperlink" Target="http://www.grants.gov/" TargetMode="External"/><Relationship Id="rId4" Type="http://schemas.openxmlformats.org/officeDocument/2006/relationships/image" Target="../media/image103.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6.xml"/><Relationship Id="rId1" Type="http://schemas.openxmlformats.org/officeDocument/2006/relationships/audio" Target="../media/audio75.wav"/><Relationship Id="rId5" Type="http://schemas.openxmlformats.org/officeDocument/2006/relationships/image" Target="../media/image15.png"/><Relationship Id="rId4" Type="http://schemas.openxmlformats.org/officeDocument/2006/relationships/image" Target="../media/image105.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8.xml"/><Relationship Id="rId1" Type="http://schemas.openxmlformats.org/officeDocument/2006/relationships/audio" Target="../media/audio76.wav"/><Relationship Id="rId6" Type="http://schemas.openxmlformats.org/officeDocument/2006/relationships/image" Target="../media/image15.png"/><Relationship Id="rId5" Type="http://schemas.openxmlformats.org/officeDocument/2006/relationships/image" Target="../media/image107.png"/><Relationship Id="rId4" Type="http://schemas.openxmlformats.org/officeDocument/2006/relationships/image" Target="../media/image106.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audio" Target="../media/audio77.wav"/><Relationship Id="rId4" Type="http://schemas.openxmlformats.org/officeDocument/2006/relationships/image" Target="../media/image15.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audio" Target="../media/audio78.wav"/><Relationship Id="rId4" Type="http://schemas.openxmlformats.org/officeDocument/2006/relationships/image" Target="../media/image15.png"/></Relationships>
</file>

<file path=ppt/slides/_rels/slide7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79.xml"/><Relationship Id="rId7" Type="http://schemas.openxmlformats.org/officeDocument/2006/relationships/image" Target="../media/image109.jpeg"/><Relationship Id="rId2" Type="http://schemas.openxmlformats.org/officeDocument/2006/relationships/slideLayout" Target="../slideLayouts/slideLayout2.xml"/><Relationship Id="rId1" Type="http://schemas.openxmlformats.org/officeDocument/2006/relationships/audio" Target="../media/audio79.wav"/><Relationship Id="rId6" Type="http://schemas.openxmlformats.org/officeDocument/2006/relationships/image" Target="../media/image108.png"/><Relationship Id="rId5" Type="http://schemas.openxmlformats.org/officeDocument/2006/relationships/hyperlink" Target="mailto:AICPCM@planning.org" TargetMode="External"/><Relationship Id="rId4" Type="http://schemas.openxmlformats.org/officeDocument/2006/relationships/hyperlink" Target="http://www.planning.org/cm"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audio" Target="../media/audio8.wav"/><Relationship Id="rId5" Type="http://schemas.openxmlformats.org/officeDocument/2006/relationships/image" Target="../media/image15.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5.png"/><Relationship Id="rId3" Type="http://schemas.openxmlformats.org/officeDocument/2006/relationships/notesSlide" Target="../notesSlides/notesSlide80.xml"/><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audio" Target="../media/audio80.wav"/><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jpeg"/><Relationship Id="rId4" Type="http://schemas.openxmlformats.org/officeDocument/2006/relationships/image" Target="../media/image74.png"/><Relationship Id="rId9"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audio" Target="../media/audio9.wav"/><Relationship Id="rId5" Type="http://schemas.openxmlformats.org/officeDocument/2006/relationships/image" Target="../media/image15.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pact Area – Natural Gas Transmission Pipeline Explosion – San Bruno, 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0659" y="1969902"/>
            <a:ext cx="4972220" cy="3812567"/>
          </a:xfrm>
          <a:prstGeom prst="rect">
            <a:avLst/>
          </a:prstGeom>
          <a:noFill/>
          <a:ln w="22225">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38498"/>
            <a:ext cx="9144000" cy="184665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a:solidFill>
              <a:schemeClr val="accent1">
                <a:shade val="50000"/>
              </a:schemeClr>
            </a:solidFill>
          </a:ln>
        </p:spPr>
        <p:txBody>
          <a:bodyPr vert="horz" wrap="square" lIns="91440" tIns="45720" rIns="91440" bIns="45720" rtlCol="0" anchor="ctr">
            <a:spAutoFit/>
          </a:bodyPr>
          <a:lstStyle>
            <a:lvl1pPr algn="ctr">
              <a:spcBef>
                <a:spcPct val="0"/>
              </a:spcBef>
              <a:buNone/>
              <a:defRPr sz="3600" b="1"/>
            </a:lvl1pPr>
          </a:lstStyle>
          <a:p>
            <a:r>
              <a:rPr lang="en-US" sz="3200" dirty="0">
                <a:latin typeface="+mj-lt"/>
              </a:rPr>
              <a:t>Land Use </a:t>
            </a:r>
            <a:r>
              <a:rPr lang="en-US" sz="3200" dirty="0" smtClean="0">
                <a:latin typeface="+mj-lt"/>
              </a:rPr>
              <a:t>and </a:t>
            </a:r>
            <a:r>
              <a:rPr lang="en-US" sz="3200" dirty="0">
                <a:latin typeface="+mj-lt"/>
              </a:rPr>
              <a:t>Development Planning near Transmission Energy Pipelines</a:t>
            </a:r>
          </a:p>
          <a:p>
            <a:r>
              <a:rPr lang="en-US" sz="3200" dirty="0">
                <a:latin typeface="+mj-lt"/>
              </a:rPr>
              <a:t>~ </a:t>
            </a:r>
            <a:r>
              <a:rPr lang="en-US" sz="3200" dirty="0" smtClean="0">
                <a:latin typeface="+mj-lt"/>
              </a:rPr>
              <a:t>North Dakota~</a:t>
            </a:r>
          </a:p>
          <a:p>
            <a:r>
              <a:rPr lang="en-US" sz="1800" dirty="0"/>
              <a:t>Jan. </a:t>
            </a:r>
            <a:r>
              <a:rPr lang="en-US" sz="1800" dirty="0" smtClean="0"/>
              <a:t>15, 2013</a:t>
            </a:r>
            <a:endParaRPr lang="en-US" sz="1800" dirty="0"/>
          </a:p>
        </p:txBody>
      </p:sp>
      <p:pic>
        <p:nvPicPr>
          <p:cNvPr id="5" name="Picture 2" descr="PIPA Logo"/>
          <p:cNvPicPr>
            <a:picLocks noChangeAspect="1" noChangeArrowheads="1"/>
          </p:cNvPicPr>
          <p:nvPr/>
        </p:nvPicPr>
        <p:blipFill>
          <a:blip r:embed="rId5" cstate="print"/>
          <a:srcRect/>
          <a:stretch>
            <a:fillRect/>
          </a:stretch>
        </p:blipFill>
        <p:spPr bwMode="auto">
          <a:xfrm>
            <a:off x="8087841" y="5981822"/>
            <a:ext cx="903759" cy="799978"/>
          </a:xfrm>
          <a:prstGeom prst="rect">
            <a:avLst/>
          </a:prstGeom>
          <a:noFill/>
          <a:ln>
            <a:noFill/>
          </a:ln>
        </p:spPr>
      </p:pic>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5020128"/>
            <a:ext cx="2521816" cy="762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7" cstate="print"/>
          <a:srcRect/>
          <a:stretch>
            <a:fillRect/>
          </a:stretch>
        </p:blipFill>
        <p:spPr bwMode="auto">
          <a:xfrm>
            <a:off x="1628775" y="6210300"/>
            <a:ext cx="3124200" cy="619830"/>
          </a:xfrm>
          <a:prstGeom prst="rect">
            <a:avLst/>
          </a:prstGeom>
          <a:noFill/>
          <a:ln w="9525">
            <a:noFill/>
            <a:miter lim="800000"/>
            <a:headEnd/>
            <a:tailEnd/>
          </a:ln>
        </p:spPr>
      </p:pic>
      <p:sp>
        <p:nvSpPr>
          <p:cNvPr id="6" name="Rectangle 5"/>
          <p:cNvSpPr/>
          <p:nvPr/>
        </p:nvSpPr>
        <p:spPr>
          <a:xfrm>
            <a:off x="3611880" y="5813783"/>
            <a:ext cx="4343399" cy="923330"/>
          </a:xfrm>
          <a:prstGeom prst="rect">
            <a:avLst/>
          </a:prstGeom>
          <a:noFill/>
          <a:ln w="22225">
            <a:noFill/>
          </a:ln>
        </p:spPr>
        <p:txBody>
          <a:bodyPr wrap="square">
            <a:spAutoFit/>
          </a:bodyPr>
          <a:lstStyle/>
          <a:p>
            <a:pPr algn="ctr"/>
            <a:r>
              <a:rPr lang="en-US" b="1" dirty="0" smtClean="0"/>
              <a:t>~ Impact Area , Natural </a:t>
            </a:r>
            <a:r>
              <a:rPr lang="en-US" b="1" dirty="0"/>
              <a:t>Gas Transmission Pipeline </a:t>
            </a:r>
            <a:r>
              <a:rPr lang="en-US" b="1" dirty="0" smtClean="0"/>
              <a:t>Explosion</a:t>
            </a:r>
          </a:p>
          <a:p>
            <a:pPr algn="ctr"/>
            <a:r>
              <a:rPr lang="en-US" b="1" dirty="0"/>
              <a:t>San Bruno, </a:t>
            </a:r>
            <a:r>
              <a:rPr lang="en-US" b="1" dirty="0" smtClean="0"/>
              <a:t>CA </a:t>
            </a:r>
            <a:endParaRPr lang="en-US" b="1" dirty="0">
              <a:effectLst/>
            </a:endParaRPr>
          </a:p>
        </p:txBody>
      </p:sp>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150" y="2773731"/>
            <a:ext cx="1219200" cy="1219200"/>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6725" y="4191000"/>
            <a:ext cx="2590800" cy="565150"/>
          </a:xfrm>
          <a:prstGeom prst="rect">
            <a:avLst/>
          </a:prstGeom>
          <a:ln>
            <a:noFill/>
          </a:ln>
        </p:spPr>
      </p:pic>
      <p:pic>
        <p:nvPicPr>
          <p:cNvPr id="2050" name="Picture 2" descr="C:\Users\julie.galante\AppData\Local\Microsoft\Windows\Temporary Internet Files\Content.Outlook\A51Z2MSN\NDACoColo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 y="1969902"/>
            <a:ext cx="2209800" cy="74329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5984354" y="2485237"/>
            <a:ext cx="495300" cy="3297232"/>
          </a:xfrm>
          <a:prstGeom prst="line">
            <a:avLst/>
          </a:prstGeom>
          <a:ln w="539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4100" idx="0"/>
          </p:cNvCxnSpPr>
          <p:nvPr/>
        </p:nvCxnSpPr>
        <p:spPr>
          <a:xfrm flipV="1">
            <a:off x="5966769" y="1969902"/>
            <a:ext cx="0" cy="371648"/>
          </a:xfrm>
          <a:prstGeom prst="line">
            <a:avLst/>
          </a:prstGeom>
          <a:ln w="53975">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19237" y="2870940"/>
            <a:ext cx="1652588" cy="112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4325" y="5867400"/>
            <a:ext cx="990600" cy="990600"/>
          </a:xfrm>
          <a:prstGeom prst="rect">
            <a:avLst/>
          </a:prstGeom>
        </p:spPr>
      </p:pic>
      <p:pic>
        <p:nvPicPr>
          <p:cNvPr id="24" name="~PP940.WAV">
            <a:hlinkClick r:id="" action="ppaction://media"/>
          </p:cNvPr>
          <p:cNvPicPr>
            <a:picLocks noRot="1" noChangeAspect="1"/>
          </p:cNvPicPr>
          <p:nvPr>
            <a:wavAudioFile r:embed="rId1" name="~PP940.WAV"/>
          </p:nvPr>
        </p:nvPicPr>
        <p:blipFill>
          <a:blip r:embed="rId13"/>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645292748"/>
      </p:ext>
    </p:extLst>
  </p:cSld>
  <p:clrMapOvr>
    <a:masterClrMapping/>
  </p:clrMapOvr>
  <p:transition advTm="646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teeic.anl.gov/images/photos/WWEC-NGCityGate.jpg"/>
          <p:cNvPicPr>
            <a:picLocks noChangeAspect="1" noChangeArrowheads="1"/>
          </p:cNvPicPr>
          <p:nvPr/>
        </p:nvPicPr>
        <p:blipFill>
          <a:blip r:embed="rId4" cstate="print"/>
          <a:srcRect/>
          <a:stretch>
            <a:fillRect/>
          </a:stretch>
        </p:blipFill>
        <p:spPr bwMode="auto">
          <a:xfrm>
            <a:off x="685800" y="2057400"/>
            <a:ext cx="4457700" cy="3667126"/>
          </a:xfrm>
          <a:prstGeom prst="rect">
            <a:avLst/>
          </a:prstGeom>
          <a:noFill/>
          <a:ln>
            <a:solidFill>
              <a:schemeClr val="tx1"/>
            </a:solidFill>
          </a:ln>
        </p:spPr>
      </p:pic>
      <p:pic>
        <p:nvPicPr>
          <p:cNvPr id="23556" name="Picture 4" descr="Thumbnail">
            <a:hlinkClick r:id="rId5"/>
          </p:cNvPr>
          <p:cNvPicPr>
            <a:picLocks noChangeAspect="1" noChangeArrowheads="1"/>
          </p:cNvPicPr>
          <p:nvPr/>
        </p:nvPicPr>
        <p:blipFill>
          <a:blip r:embed="rId6" cstate="print"/>
          <a:srcRect/>
          <a:stretch>
            <a:fillRect/>
          </a:stretch>
        </p:blipFill>
        <p:spPr bwMode="auto">
          <a:xfrm>
            <a:off x="5561162" y="1600200"/>
            <a:ext cx="3125638" cy="2070735"/>
          </a:xfrm>
          <a:prstGeom prst="rect">
            <a:avLst/>
          </a:prstGeom>
          <a:noFill/>
          <a:ln>
            <a:solidFill>
              <a:schemeClr val="tx1"/>
            </a:solidFill>
          </a:ln>
        </p:spPr>
      </p:pic>
      <p:sp>
        <p:nvSpPr>
          <p:cNvPr id="6" name="Title 1"/>
          <p:cNvSpPr txBox="1">
            <a:spLocks/>
          </p:cNvSpPr>
          <p:nvPr/>
        </p:nvSpPr>
        <p:spPr>
          <a:xfrm>
            <a:off x="762000" y="533400"/>
            <a:ext cx="7620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mj-cs"/>
              </a:rPr>
              <a:t>City Gate Station</a:t>
            </a:r>
            <a:endParaRPr kumimoji="0" lang="en-US" sz="3600" b="1"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35842" name="Picture 2" descr="http://kwintl.com/images/lineheater_02.jpg"/>
          <p:cNvPicPr>
            <a:picLocks noChangeAspect="1" noChangeArrowheads="1"/>
          </p:cNvPicPr>
          <p:nvPr/>
        </p:nvPicPr>
        <p:blipFill>
          <a:blip r:embed="rId7" cstate="print"/>
          <a:srcRect/>
          <a:stretch>
            <a:fillRect/>
          </a:stretch>
        </p:blipFill>
        <p:spPr bwMode="auto">
          <a:xfrm>
            <a:off x="5562600" y="3886200"/>
            <a:ext cx="3124200" cy="2345553"/>
          </a:xfrm>
          <a:prstGeom prst="rect">
            <a:avLst/>
          </a:prstGeom>
          <a:noFill/>
          <a:ln>
            <a:solidFill>
              <a:schemeClr val="tx1"/>
            </a:solidFill>
          </a:ln>
        </p:spPr>
      </p:pic>
      <p:sp>
        <p:nvSpPr>
          <p:cNvPr id="2" name="Rectangle 1"/>
          <p:cNvSpPr/>
          <p:nvPr/>
        </p:nvSpPr>
        <p:spPr>
          <a:xfrm>
            <a:off x="5562600" y="3429000"/>
            <a:ext cx="3124200" cy="241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Odorant Tank</a:t>
            </a:r>
            <a:endParaRPr lang="en-US" dirty="0"/>
          </a:p>
        </p:txBody>
      </p:sp>
      <p:cxnSp>
        <p:nvCxnSpPr>
          <p:cNvPr id="7" name="Straight Connector 6"/>
          <p:cNvCxnSpPr/>
          <p:nvPr/>
        </p:nvCxnSpPr>
        <p:spPr>
          <a:xfrm>
            <a:off x="1371600" y="3733800"/>
            <a:ext cx="762000" cy="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561162" y="6003153"/>
            <a:ext cx="3124200" cy="241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Line Heater</a:t>
            </a:r>
            <a:endParaRPr lang="en-US" dirty="0"/>
          </a:p>
        </p:txBody>
      </p:sp>
      <p:sp>
        <p:nvSpPr>
          <p:cNvPr id="9" name="Rectangle 8"/>
          <p:cNvSpPr/>
          <p:nvPr/>
        </p:nvSpPr>
        <p:spPr>
          <a:xfrm>
            <a:off x="685800" y="5482591"/>
            <a:ext cx="4457700" cy="241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Meter and Regulator Runs</a:t>
            </a:r>
            <a:endParaRPr lang="en-US" dirty="0"/>
          </a:p>
        </p:txBody>
      </p:sp>
      <p:pic>
        <p:nvPicPr>
          <p:cNvPr id="10" name="~PP1387.WAV">
            <a:hlinkClick r:id="" action="ppaction://media"/>
          </p:cNvPr>
          <p:cNvPicPr>
            <a:picLocks noRot="1" noChangeAspect="1"/>
          </p:cNvPicPr>
          <p:nvPr>
            <a:wavAudioFile r:embed="rId1" name="~PP1387.WAV"/>
          </p:nvPr>
        </p:nvPicPr>
        <p:blipFill>
          <a:blip r:embed="rId8"/>
          <a:stretch>
            <a:fillRect/>
          </a:stretch>
        </p:blipFill>
        <p:spPr>
          <a:xfrm>
            <a:off x="8696325" y="6410325"/>
            <a:ext cx="304800" cy="304800"/>
          </a:xfrm>
          <a:prstGeom prst="rect">
            <a:avLst/>
          </a:prstGeom>
        </p:spPr>
      </p:pic>
    </p:spTree>
  </p:cSld>
  <p:clrMapOvr>
    <a:masterClrMapping/>
  </p:clrMapOvr>
  <p:transition advTm="460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838200" y="5105400"/>
            <a:ext cx="7620000" cy="1400383"/>
          </a:xfrm>
          <a:prstGeom prst="rect">
            <a:avLst/>
          </a:prstGeom>
          <a:noFill/>
        </p:spPr>
        <p:txBody>
          <a:bodyPr wrap="square" rtlCol="0">
            <a:spAutoFit/>
          </a:bodyPr>
          <a:lstStyle/>
          <a:p>
            <a:pPr marL="342900" indent="-342900">
              <a:spcAft>
                <a:spcPts val="600"/>
              </a:spcAft>
              <a:buFont typeface="Arial" pitchFamily="34" charset="0"/>
              <a:buChar char="•"/>
            </a:pPr>
            <a:r>
              <a:rPr lang="en-US" sz="2000" b="1" dirty="0" smtClean="0"/>
              <a:t>Provides an </a:t>
            </a:r>
            <a:r>
              <a:rPr lang="en-US" sz="2000" b="1" i="1" dirty="0" smtClean="0"/>
              <a:t>indication </a:t>
            </a:r>
            <a:r>
              <a:rPr lang="en-US" sz="2000" b="1" dirty="0" smtClean="0"/>
              <a:t>of their presence (not exact location), product carried and the name and contact information of the company that operates the pipeline. </a:t>
            </a:r>
          </a:p>
          <a:p>
            <a:pPr marL="342900" indent="-342900">
              <a:buFont typeface="Arial" pitchFamily="34" charset="0"/>
              <a:buChar char="•"/>
            </a:pPr>
            <a:r>
              <a:rPr lang="en-US" sz="2000" b="1" dirty="0" smtClean="0"/>
              <a:t>Pipeline markers are generally yellow, black and red in color. </a:t>
            </a:r>
          </a:p>
        </p:txBody>
      </p:sp>
      <p:pic>
        <p:nvPicPr>
          <p:cNvPr id="16386" name="Picture 2"/>
          <p:cNvPicPr>
            <a:picLocks noChangeAspect="1" noChangeArrowheads="1"/>
          </p:cNvPicPr>
          <p:nvPr/>
        </p:nvPicPr>
        <p:blipFill>
          <a:blip r:embed="rId4" cstate="print"/>
          <a:srcRect/>
          <a:stretch>
            <a:fillRect/>
          </a:stretch>
        </p:blipFill>
        <p:spPr bwMode="auto">
          <a:xfrm>
            <a:off x="2266950" y="1295400"/>
            <a:ext cx="4819650" cy="3609975"/>
          </a:xfrm>
          <a:prstGeom prst="rect">
            <a:avLst/>
          </a:prstGeom>
          <a:noFill/>
          <a:ln w="9525">
            <a:noFill/>
            <a:miter lim="800000"/>
            <a:headEnd/>
            <a:tailEnd/>
          </a:ln>
        </p:spPr>
      </p:pic>
      <p:sp>
        <p:nvSpPr>
          <p:cNvPr id="5" name="Title 1"/>
          <p:cNvSpPr txBox="1">
            <a:spLocks/>
          </p:cNvSpPr>
          <p:nvPr/>
        </p:nvSpPr>
        <p:spPr>
          <a:xfrm>
            <a:off x="685800" y="344269"/>
            <a:ext cx="7620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mj-cs"/>
              </a:rPr>
              <a:t>Identifying Pipelines in The Field</a:t>
            </a:r>
            <a:endParaRPr kumimoji="0" lang="en-US" sz="3600" b="1"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6" name="~PP4031.WAV">
            <a:hlinkClick r:id="" action="ppaction://media"/>
          </p:cNvPr>
          <p:cNvPicPr>
            <a:picLocks noRot="1" noChangeAspect="1"/>
          </p:cNvPicPr>
          <p:nvPr>
            <a:wavAudioFile r:embed="rId1" name="~PP4031.WAV"/>
          </p:nvPr>
        </p:nvPicPr>
        <p:blipFill>
          <a:blip r:embed="rId5"/>
          <a:stretch>
            <a:fillRect/>
          </a:stretch>
        </p:blipFill>
        <p:spPr>
          <a:xfrm>
            <a:off x="8696325" y="6410325"/>
            <a:ext cx="304800" cy="304800"/>
          </a:xfrm>
          <a:prstGeom prst="rect">
            <a:avLst/>
          </a:prstGeom>
        </p:spPr>
      </p:pic>
    </p:spTree>
  </p:cSld>
  <p:clrMapOvr>
    <a:masterClrMapping/>
  </p:clrMapOvr>
  <p:transition advTm="35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ULIE~1.GAL\AppData\Local\Temp\1\SNAGHTML63d6fe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087" y="1290755"/>
            <a:ext cx="6430194" cy="418689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264928" y="1559777"/>
            <a:ext cx="854353" cy="1291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34"/>
          <p:cNvGrpSpPr/>
          <p:nvPr/>
        </p:nvGrpSpPr>
        <p:grpSpPr>
          <a:xfrm>
            <a:off x="866581" y="1874660"/>
            <a:ext cx="6011127" cy="2393236"/>
            <a:chOff x="5948218" y="2643719"/>
            <a:chExt cx="2005611" cy="1669663"/>
          </a:xfrm>
        </p:grpSpPr>
        <p:sp>
          <p:nvSpPr>
            <p:cNvPr id="4" name="Oval 3"/>
            <p:cNvSpPr/>
            <p:nvPr/>
          </p:nvSpPr>
          <p:spPr>
            <a:xfrm>
              <a:off x="7751965" y="2643719"/>
              <a:ext cx="201864" cy="2236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5" name="Freeform 4"/>
            <p:cNvSpPr/>
            <p:nvPr/>
          </p:nvSpPr>
          <p:spPr>
            <a:xfrm>
              <a:off x="5996549" y="2653506"/>
              <a:ext cx="1928033" cy="1646148"/>
            </a:xfrm>
            <a:custGeom>
              <a:avLst/>
              <a:gdLst>
                <a:gd name="connsiteX0" fmla="*/ 0 w 1773382"/>
                <a:gd name="connsiteY0" fmla="*/ 1339273 h 1681018"/>
                <a:gd name="connsiteX1" fmla="*/ 1754910 w 1773382"/>
                <a:gd name="connsiteY1" fmla="*/ 0 h 1681018"/>
                <a:gd name="connsiteX2" fmla="*/ 1773382 w 1773382"/>
                <a:gd name="connsiteY2" fmla="*/ 230909 h 1681018"/>
                <a:gd name="connsiteX3" fmla="*/ 92364 w 1773382"/>
                <a:gd name="connsiteY3" fmla="*/ 1681018 h 1681018"/>
                <a:gd name="connsiteX4" fmla="*/ 0 w 1773382"/>
                <a:gd name="connsiteY4" fmla="*/ 1339273 h 1681018"/>
                <a:gd name="connsiteX0" fmla="*/ 0 w 1858977"/>
                <a:gd name="connsiteY0" fmla="*/ 1367457 h 1681018"/>
                <a:gd name="connsiteX1" fmla="*/ 1840505 w 1858977"/>
                <a:gd name="connsiteY1" fmla="*/ 0 h 1681018"/>
                <a:gd name="connsiteX2" fmla="*/ 1858977 w 1858977"/>
                <a:gd name="connsiteY2" fmla="*/ 230909 h 1681018"/>
                <a:gd name="connsiteX3" fmla="*/ 177959 w 1858977"/>
                <a:gd name="connsiteY3" fmla="*/ 1681018 h 1681018"/>
                <a:gd name="connsiteX4" fmla="*/ 0 w 1858977"/>
                <a:gd name="connsiteY4" fmla="*/ 1367457 h 1681018"/>
                <a:gd name="connsiteX0" fmla="*/ 0 w 1858977"/>
                <a:gd name="connsiteY0" fmla="*/ 1367457 h 1658054"/>
                <a:gd name="connsiteX1" fmla="*/ 1840505 w 1858977"/>
                <a:gd name="connsiteY1" fmla="*/ 0 h 1658054"/>
                <a:gd name="connsiteX2" fmla="*/ 1858977 w 1858977"/>
                <a:gd name="connsiteY2" fmla="*/ 230909 h 1658054"/>
                <a:gd name="connsiteX3" fmla="*/ 191529 w 1858977"/>
                <a:gd name="connsiteY3" fmla="*/ 1658054 h 1658054"/>
                <a:gd name="connsiteX4" fmla="*/ 0 w 1858977"/>
                <a:gd name="connsiteY4" fmla="*/ 1367457 h 1658054"/>
                <a:gd name="connsiteX0" fmla="*/ 0 w 1858977"/>
                <a:gd name="connsiteY0" fmla="*/ 1355551 h 1646148"/>
                <a:gd name="connsiteX1" fmla="*/ 1809549 w 1858977"/>
                <a:gd name="connsiteY1" fmla="*/ 0 h 1646148"/>
                <a:gd name="connsiteX2" fmla="*/ 1858977 w 1858977"/>
                <a:gd name="connsiteY2" fmla="*/ 219003 h 1646148"/>
                <a:gd name="connsiteX3" fmla="*/ 191529 w 1858977"/>
                <a:gd name="connsiteY3" fmla="*/ 1646148 h 1646148"/>
                <a:gd name="connsiteX4" fmla="*/ 0 w 1858977"/>
                <a:gd name="connsiteY4" fmla="*/ 1355551 h 1646148"/>
                <a:gd name="connsiteX0" fmla="*/ 0 w 1928033"/>
                <a:gd name="connsiteY0" fmla="*/ 1355551 h 1646148"/>
                <a:gd name="connsiteX1" fmla="*/ 1809549 w 1928033"/>
                <a:gd name="connsiteY1" fmla="*/ 0 h 1646148"/>
                <a:gd name="connsiteX2" fmla="*/ 1928033 w 1928033"/>
                <a:gd name="connsiteY2" fmla="*/ 176141 h 1646148"/>
                <a:gd name="connsiteX3" fmla="*/ 191529 w 1928033"/>
                <a:gd name="connsiteY3" fmla="*/ 1646148 h 1646148"/>
                <a:gd name="connsiteX4" fmla="*/ 0 w 1928033"/>
                <a:gd name="connsiteY4" fmla="*/ 1355551 h 164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33" h="1646148">
                  <a:moveTo>
                    <a:pt x="0" y="1355551"/>
                  </a:moveTo>
                  <a:lnTo>
                    <a:pt x="1809549" y="0"/>
                  </a:lnTo>
                  <a:lnTo>
                    <a:pt x="1928033" y="176141"/>
                  </a:lnTo>
                  <a:lnTo>
                    <a:pt x="191529" y="1646148"/>
                  </a:lnTo>
                  <a:lnTo>
                    <a:pt x="0" y="1355551"/>
                  </a:lnTo>
                  <a:close/>
                </a:path>
              </a:pathLst>
            </a:custGeom>
            <a:gradFill>
              <a:gsLst>
                <a:gs pos="0">
                  <a:schemeClr val="bg1">
                    <a:lumMod val="85000"/>
                  </a:schemeClr>
                </a:gs>
                <a:gs pos="50000">
                  <a:schemeClr val="tx1"/>
                </a:gs>
                <a:gs pos="100000">
                  <a:schemeClr val="tx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6" name="Oval 5"/>
            <p:cNvSpPr/>
            <p:nvPr/>
          </p:nvSpPr>
          <p:spPr>
            <a:xfrm>
              <a:off x="5948218" y="3980873"/>
              <a:ext cx="300182" cy="332509"/>
            </a:xfrm>
            <a:prstGeom prst="ellipse">
              <a:avLst/>
            </a:prstGeom>
            <a:gradFill flip="none" rotWithShape="1">
              <a:gsLst>
                <a:gs pos="0">
                  <a:schemeClr val="tx1">
                    <a:lumMod val="50000"/>
                    <a:lumOff val="50000"/>
                  </a:schemeClr>
                </a:gs>
                <a:gs pos="50000">
                  <a:schemeClr val="tx1"/>
                </a:gs>
                <a:gs pos="100000">
                  <a:schemeClr val="bg1">
                    <a:lumMod val="75000"/>
                  </a:schemeClr>
                </a:gs>
              </a:gsLst>
              <a:lin ang="8400000" scaled="0"/>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sp>
        <p:nvSpPr>
          <p:cNvPr id="2" name="Title 1"/>
          <p:cNvSpPr>
            <a:spLocks noGrp="1"/>
          </p:cNvSpPr>
          <p:nvPr>
            <p:ph type="title"/>
          </p:nvPr>
        </p:nvSpPr>
        <p:spPr>
          <a:xfrm>
            <a:off x="381000" y="290155"/>
            <a:ext cx="8229600" cy="52322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2800" b="1" dirty="0">
                <a:latin typeface="+mn-lt"/>
                <a:ea typeface="+mn-ea"/>
                <a:cs typeface="+mn-cs"/>
              </a:rPr>
              <a:t>Energy Pipelines in North Dakota</a:t>
            </a: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608" y="5181600"/>
            <a:ext cx="8380413" cy="139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P665.WAV">
            <a:hlinkClick r:id="" action="ppaction://media"/>
          </p:cNvPr>
          <p:cNvPicPr>
            <a:picLocks noRot="1" noChangeAspect="1"/>
          </p:cNvPicPr>
          <p:nvPr>
            <a:wavAudioFile r:embed="rId1" name="~PP665.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274685104"/>
      </p:ext>
    </p:extLst>
  </p:cSld>
  <p:clrMapOvr>
    <a:masterClrMapping/>
  </p:clrMapOvr>
  <p:transition advTm="45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9266"/>
            <a:ext cx="9144000" cy="6350000"/>
          </a:xfrm>
          <a:prstGeom prst="rect">
            <a:avLst/>
          </a:prstGeom>
        </p:spPr>
      </p:pic>
      <p:sp>
        <p:nvSpPr>
          <p:cNvPr id="3" name="Rectangle 2"/>
          <p:cNvSpPr/>
          <p:nvPr/>
        </p:nvSpPr>
        <p:spPr>
          <a:xfrm>
            <a:off x="228600" y="6224885"/>
            <a:ext cx="8934112" cy="584775"/>
          </a:xfrm>
          <a:prstGeom prst="rect">
            <a:avLst/>
          </a:prstGeom>
        </p:spPr>
        <p:txBody>
          <a:bodyPr wrap="none">
            <a:spAutoFit/>
          </a:bodyPr>
          <a:lstStyle/>
          <a:p>
            <a:r>
              <a:rPr lang="en-US" sz="1600" dirty="0">
                <a:hlinkClick r:id="rId5"/>
              </a:rPr>
              <a:t>http://northdakotapipelines.com/maps</a:t>
            </a:r>
            <a:r>
              <a:rPr lang="en-US" sz="1600" dirty="0" smtClean="0">
                <a:hlinkClick r:id="rId5"/>
              </a:rPr>
              <a:t>/</a:t>
            </a:r>
            <a:endParaRPr lang="en-US" sz="1600" dirty="0" smtClean="0"/>
          </a:p>
          <a:p>
            <a:r>
              <a:rPr lang="en-US" sz="1600" dirty="0">
                <a:hlinkClick r:id="rId6"/>
              </a:rPr>
              <a:t>https://</a:t>
            </a:r>
            <a:r>
              <a:rPr lang="en-US" sz="1600" dirty="0" smtClean="0">
                <a:hlinkClick r:id="rId6"/>
              </a:rPr>
              <a:t>www.dmr.nd.gov/pipeline/assets/pdf/05202010/2010%20ND%20Natural%20Gas%20Report.pdf</a:t>
            </a:r>
            <a:r>
              <a:rPr lang="en-US" sz="1600" dirty="0" smtClean="0"/>
              <a:t>  </a:t>
            </a:r>
            <a:endParaRPr lang="en-US" sz="1600" dirty="0"/>
          </a:p>
        </p:txBody>
      </p:sp>
      <p:pic>
        <p:nvPicPr>
          <p:cNvPr id="4" name="~PP2233.WAV">
            <a:hlinkClick r:id="" action="ppaction://media"/>
          </p:cNvPr>
          <p:cNvPicPr>
            <a:picLocks noRot="1" noChangeAspect="1"/>
          </p:cNvPicPr>
          <p:nvPr>
            <a:wavAudioFile r:embed="rId1" name="~PP2233.WAV"/>
          </p:nvPr>
        </p:nvPicPr>
        <p:blipFill>
          <a:blip r:embed="rId7"/>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822033293"/>
      </p:ext>
    </p:extLst>
  </p:cSld>
  <p:clrMapOvr>
    <a:masterClrMapping/>
  </p:clrMapOvr>
  <p:transition advTm="996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6248400"/>
            <a:ext cx="6499408" cy="369332"/>
          </a:xfrm>
          <a:prstGeom prst="rect">
            <a:avLst/>
          </a:prstGeom>
        </p:spPr>
        <p:txBody>
          <a:bodyPr wrap="none">
            <a:spAutoFit/>
          </a:bodyPr>
          <a:lstStyle/>
          <a:p>
            <a:r>
              <a:rPr lang="en-US" dirty="0">
                <a:hlinkClick r:id="rId4"/>
              </a:rPr>
              <a:t>http://</a:t>
            </a:r>
            <a:r>
              <a:rPr lang="en-US" dirty="0" smtClean="0">
                <a:hlinkClick r:id="rId4"/>
              </a:rPr>
              <a:t>www.dakotagas.com/Gas_Pipeline/CO2_Pipeline/index.html</a:t>
            </a:r>
            <a:r>
              <a:rPr lang="en-US" dirty="0" smtClean="0"/>
              <a:t> </a:t>
            </a: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8825" y="1323975"/>
            <a:ext cx="5086350"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609600"/>
            <a:ext cx="176212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P2098.WAV">
            <a:hlinkClick r:id="" action="ppaction://media"/>
          </p:cNvPr>
          <p:cNvPicPr>
            <a:picLocks noRot="1" noChangeAspect="1"/>
          </p:cNvPicPr>
          <p:nvPr>
            <a:wavAudioFile r:embed="rId1" name="~PP2098.WAV"/>
          </p:nvPr>
        </p:nvPicPr>
        <p:blipFill>
          <a:blip r:embed="rId7"/>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946751480"/>
      </p:ext>
    </p:extLst>
  </p:cSld>
  <p:clrMapOvr>
    <a:masterClrMapping/>
  </p:clrMapOvr>
  <p:transition advTm="119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0" y="6324600"/>
            <a:ext cx="4019242" cy="369332"/>
          </a:xfrm>
          <a:prstGeom prst="rect">
            <a:avLst/>
          </a:prstGeom>
        </p:spPr>
        <p:txBody>
          <a:bodyPr wrap="none">
            <a:spAutoFit/>
          </a:bodyPr>
          <a:lstStyle/>
          <a:p>
            <a:r>
              <a:rPr lang="en-US" dirty="0">
                <a:hlinkClick r:id="rId4"/>
              </a:rPr>
              <a:t>http://northdakotapipelines.com/maps</a:t>
            </a:r>
            <a:r>
              <a:rPr lang="en-US" dirty="0" smtClean="0">
                <a:hlinkClick r:id="rId4"/>
              </a:rPr>
              <a:t>/</a:t>
            </a:r>
            <a:r>
              <a:rPr lang="en-US" dirty="0" smtClean="0"/>
              <a:t> </a:t>
            </a:r>
            <a:endParaRPr lang="en-US" dirty="0"/>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152400"/>
            <a:ext cx="9007584" cy="6255266"/>
          </a:xfrm>
          <a:prstGeom prst="rect">
            <a:avLst/>
          </a:prstGeom>
        </p:spPr>
      </p:pic>
      <p:pic>
        <p:nvPicPr>
          <p:cNvPr id="5" name="~PP1902.WAV">
            <a:hlinkClick r:id="" action="ppaction://media"/>
          </p:cNvPr>
          <p:cNvPicPr>
            <a:picLocks noRot="1" noChangeAspect="1"/>
          </p:cNvPicPr>
          <p:nvPr>
            <a:wavAudioFile r:embed="rId1" name="~PP1902.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526659594"/>
      </p:ext>
    </p:extLst>
  </p:cSld>
  <p:clrMapOvr>
    <a:masterClrMapping/>
  </p:clrMapOvr>
  <p:transition advTm="69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hlinkClick r:id="rId4"/>
          </p:cNvPr>
          <p:cNvPicPr>
            <a:picLocks noChangeAspect="1" noChangeArrowheads="1"/>
          </p:cNvPicPr>
          <p:nvPr/>
        </p:nvPicPr>
        <p:blipFill>
          <a:blip r:embed="rId5" cstate="print"/>
          <a:srcRect/>
          <a:stretch>
            <a:fillRect/>
          </a:stretch>
        </p:blipFill>
        <p:spPr bwMode="auto">
          <a:xfrm>
            <a:off x="7438028" y="3429000"/>
            <a:ext cx="1218295" cy="914400"/>
          </a:xfrm>
          <a:prstGeom prst="rect">
            <a:avLst/>
          </a:prstGeom>
          <a:noFill/>
          <a:ln w="9525">
            <a:solidFill>
              <a:schemeClr val="tx1"/>
            </a:solidFill>
            <a:miter lim="800000"/>
            <a:headEnd/>
            <a:tailEnd/>
          </a:ln>
        </p:spPr>
      </p:pic>
      <p:sp>
        <p:nvSpPr>
          <p:cNvPr id="5" name="Rectangle 4"/>
          <p:cNvSpPr/>
          <p:nvPr/>
        </p:nvSpPr>
        <p:spPr>
          <a:xfrm>
            <a:off x="791569" y="1115283"/>
            <a:ext cx="7956646" cy="954107"/>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algn="ctr">
              <a:spcBef>
                <a:spcPct val="0"/>
              </a:spcBef>
            </a:pPr>
            <a:r>
              <a:rPr lang="en-US" sz="2800" b="1" dirty="0"/>
              <a:t>Typical Sequence of Petroleum Products Flow Through A Pipeline</a:t>
            </a:r>
          </a:p>
        </p:txBody>
      </p:sp>
      <p:pic>
        <p:nvPicPr>
          <p:cNvPr id="1027" name="Picture 3"/>
          <p:cNvPicPr>
            <a:picLocks noChangeAspect="1" noChangeArrowheads="1"/>
          </p:cNvPicPr>
          <p:nvPr/>
        </p:nvPicPr>
        <p:blipFill>
          <a:blip r:embed="rId6" cstate="print"/>
          <a:srcRect/>
          <a:stretch>
            <a:fillRect/>
          </a:stretch>
        </p:blipFill>
        <p:spPr bwMode="auto">
          <a:xfrm>
            <a:off x="609600" y="2819400"/>
            <a:ext cx="5964072" cy="2666021"/>
          </a:xfrm>
          <a:prstGeom prst="rect">
            <a:avLst/>
          </a:prstGeom>
          <a:noFill/>
          <a:ln w="9525">
            <a:noFill/>
            <a:miter lim="800000"/>
            <a:headEnd/>
            <a:tailEnd/>
          </a:ln>
        </p:spPr>
      </p:pic>
      <p:pic>
        <p:nvPicPr>
          <p:cNvPr id="6" name="~PP1981.WAV">
            <a:hlinkClick r:id="" action="ppaction://media"/>
          </p:cNvPr>
          <p:cNvPicPr>
            <a:picLocks noRot="1" noChangeAspect="1"/>
          </p:cNvPicPr>
          <p:nvPr>
            <a:wavAudioFile r:embed="rId1" name="~PP1981.WAV"/>
          </p:nvPr>
        </p:nvPicPr>
        <p:blipFill>
          <a:blip r:embed="rId7"/>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138433019"/>
      </p:ext>
    </p:extLst>
  </p:cSld>
  <p:clrMapOvr>
    <a:masterClrMapping/>
  </p:clrMapOvr>
  <p:transition spd="slow" advTm="285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4000"/>
            <a:ext cx="9144000" cy="6350000"/>
          </a:xfrm>
          <a:prstGeom prst="rect">
            <a:avLst/>
          </a:prstGeom>
        </p:spPr>
      </p:pic>
      <p:sp>
        <p:nvSpPr>
          <p:cNvPr id="3" name="Rectangle 2"/>
          <p:cNvSpPr/>
          <p:nvPr/>
        </p:nvSpPr>
        <p:spPr>
          <a:xfrm>
            <a:off x="4953000" y="6324600"/>
            <a:ext cx="4019242" cy="369332"/>
          </a:xfrm>
          <a:prstGeom prst="rect">
            <a:avLst/>
          </a:prstGeom>
        </p:spPr>
        <p:txBody>
          <a:bodyPr wrap="none">
            <a:spAutoFit/>
          </a:bodyPr>
          <a:lstStyle/>
          <a:p>
            <a:r>
              <a:rPr lang="en-US" dirty="0">
                <a:hlinkClick r:id="rId5"/>
              </a:rPr>
              <a:t>http://northdakotapipelines.com/maps</a:t>
            </a:r>
            <a:r>
              <a:rPr lang="en-US" dirty="0" smtClean="0">
                <a:hlinkClick r:id="rId5"/>
              </a:rPr>
              <a:t>/</a:t>
            </a:r>
            <a:r>
              <a:rPr lang="en-US" dirty="0" smtClean="0"/>
              <a:t> </a:t>
            </a:r>
            <a:endParaRPr lang="en-US" dirty="0"/>
          </a:p>
        </p:txBody>
      </p:sp>
      <p:pic>
        <p:nvPicPr>
          <p:cNvPr id="4" name="~PP1522.WAV">
            <a:hlinkClick r:id="" action="ppaction://media"/>
          </p:cNvPr>
          <p:cNvPicPr>
            <a:picLocks noRot="1" noChangeAspect="1"/>
          </p:cNvPicPr>
          <p:nvPr>
            <a:wavAudioFile r:embed="rId1" name="~PP1522.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468847068"/>
      </p:ext>
    </p:extLst>
  </p:cSld>
  <p:clrMapOvr>
    <a:masterClrMapping/>
  </p:clrMapOvr>
  <p:transition advTm="238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1" y="5553075"/>
            <a:ext cx="2478341" cy="130492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238780"/>
            <a:ext cx="8229600" cy="52322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2800" b="1" dirty="0" smtClean="0">
                <a:latin typeface="+mn-lt"/>
                <a:ea typeface="+mn-ea"/>
                <a:cs typeface="+mn-cs"/>
              </a:rPr>
              <a:t>ND Transmission Pipeline Mileage by County</a:t>
            </a:r>
            <a:endParaRPr lang="en-US" sz="2800" b="1" dirty="0">
              <a:latin typeface="+mn-lt"/>
              <a:ea typeface="+mn-ea"/>
              <a:cs typeface="+mn-cs"/>
            </a:endParaRPr>
          </a:p>
        </p:txBody>
      </p:sp>
      <p:sp>
        <p:nvSpPr>
          <p:cNvPr id="4" name="Rectangle 3"/>
          <p:cNvSpPr/>
          <p:nvPr/>
        </p:nvSpPr>
        <p:spPr>
          <a:xfrm>
            <a:off x="4495800" y="6477000"/>
            <a:ext cx="4495800" cy="276999"/>
          </a:xfrm>
          <a:prstGeom prst="rect">
            <a:avLst/>
          </a:prstGeom>
        </p:spPr>
        <p:txBody>
          <a:bodyPr wrap="square">
            <a:spAutoFit/>
          </a:bodyPr>
          <a:lstStyle/>
          <a:p>
            <a:r>
              <a:rPr lang="en-US" sz="1200" dirty="0" smtClean="0">
                <a:hlinkClick r:id="rId4"/>
              </a:rPr>
              <a:t>http</a:t>
            </a:r>
            <a:r>
              <a:rPr lang="en-US" sz="1200" dirty="0">
                <a:hlinkClick r:id="rId4"/>
              </a:rPr>
              <a:t>://</a:t>
            </a:r>
            <a:r>
              <a:rPr lang="en-US" sz="1200" dirty="0" smtClean="0">
                <a:hlinkClick r:id="rId4"/>
              </a:rPr>
              <a:t>primis.phmsa.dot.gov/comm/reports/safety/ND_detail1.html</a:t>
            </a:r>
            <a:r>
              <a:rPr lang="en-US" sz="1200" dirty="0" smtClean="0"/>
              <a:t> </a:t>
            </a:r>
            <a:endParaRPr lang="en-US" sz="12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457" y="1143000"/>
            <a:ext cx="8239497" cy="457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P2766.WAV">
            <a:hlinkClick r:id="" action="ppaction://media"/>
          </p:cNvPr>
          <p:cNvPicPr>
            <a:picLocks noRot="1" noChangeAspect="1"/>
          </p:cNvPicPr>
          <p:nvPr>
            <a:wavAudioFile r:embed="rId1" name="~PP2766.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497621079"/>
      </p:ext>
    </p:extLst>
  </p:cSld>
  <p:clrMapOvr>
    <a:masterClrMapping/>
  </p:clrMapOvr>
  <p:transition spd="slow" advTm="17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Users\JULIE~1.GAL\AppData\Local\Temp\1\SNAGHTMLd72f36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006037"/>
            <a:ext cx="6625441" cy="42308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69520" y="381000"/>
            <a:ext cx="8229600" cy="1384995"/>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smtClean="0"/>
              <a:t>Why Are Pipelines Important?</a:t>
            </a:r>
            <a:br>
              <a:rPr lang="en-US" sz="3600" b="1" dirty="0" smtClean="0"/>
            </a:br>
            <a:r>
              <a:rPr lang="en-US" sz="1200" b="1" dirty="0"/>
              <a:t/>
            </a:r>
            <a:br>
              <a:rPr lang="en-US" sz="1200" b="1" dirty="0"/>
            </a:br>
            <a:r>
              <a:rPr lang="en-US" sz="3600" b="1" dirty="0" smtClean="0"/>
              <a:t>Benefits and Risks</a:t>
            </a:r>
            <a:endParaRPr lang="en-US" sz="3600" b="1" dirty="0"/>
          </a:p>
        </p:txBody>
      </p:sp>
      <p:pic>
        <p:nvPicPr>
          <p:cNvPr id="4" name="~PP2016.WAV">
            <a:hlinkClick r:id="" action="ppaction://media"/>
          </p:cNvPr>
          <p:cNvPicPr>
            <a:picLocks noRot="1" noChangeAspect="1"/>
          </p:cNvPicPr>
          <p:nvPr>
            <a:wavAudioFile r:embed="rId1" name="~PP2016.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72192654"/>
      </p:ext>
    </p:extLst>
  </p:cSld>
  <p:clrMapOvr>
    <a:masterClrMapping/>
  </p:clrMapOvr>
  <p:transition advTm="72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609600" y="1600200"/>
            <a:ext cx="8001000" cy="4800600"/>
          </a:xfrm>
        </p:spPr>
        <p:txBody>
          <a:bodyPr>
            <a:normAutofit fontScale="85000" lnSpcReduction="20000"/>
          </a:bodyPr>
          <a:lstStyle/>
          <a:p>
            <a:r>
              <a:rPr lang="en-US" dirty="0" smtClean="0"/>
              <a:t>Introductions</a:t>
            </a:r>
          </a:p>
          <a:p>
            <a:r>
              <a:rPr lang="en-US" dirty="0" smtClean="0"/>
              <a:t>Energy Pipelines 101</a:t>
            </a:r>
          </a:p>
          <a:p>
            <a:r>
              <a:rPr lang="en-US" dirty="0" smtClean="0"/>
              <a:t>Energy Pipelines in North Dakota</a:t>
            </a:r>
          </a:p>
          <a:p>
            <a:r>
              <a:rPr lang="en-US" dirty="0" smtClean="0"/>
              <a:t>Why are pipelines important? </a:t>
            </a:r>
          </a:p>
          <a:p>
            <a:r>
              <a:rPr lang="en-US" dirty="0" smtClean="0"/>
              <a:t>Who regulates pipeline safety?</a:t>
            </a:r>
          </a:p>
          <a:p>
            <a:r>
              <a:rPr lang="en-US" dirty="0" smtClean="0"/>
              <a:t>Roles local governments can play in pipeline safety?</a:t>
            </a:r>
          </a:p>
          <a:p>
            <a:pPr lvl="1"/>
            <a:r>
              <a:rPr lang="en-US" dirty="0"/>
              <a:t>Land planning near pipelines</a:t>
            </a:r>
          </a:p>
          <a:p>
            <a:pPr lvl="1"/>
            <a:r>
              <a:rPr lang="en-US" dirty="0"/>
              <a:t>Emergency response</a:t>
            </a:r>
          </a:p>
          <a:p>
            <a:pPr lvl="1"/>
            <a:r>
              <a:rPr lang="en-US" dirty="0"/>
              <a:t>Excavation damage prevention</a:t>
            </a:r>
          </a:p>
          <a:p>
            <a:pPr lvl="1"/>
            <a:r>
              <a:rPr lang="en-US" dirty="0"/>
              <a:t>Hazard mitigation planning</a:t>
            </a:r>
          </a:p>
          <a:p>
            <a:r>
              <a:rPr lang="en-US" dirty="0" smtClean="0"/>
              <a:t>PIPA recommended practice examples</a:t>
            </a:r>
          </a:p>
          <a:p>
            <a:r>
              <a:rPr lang="en-US" dirty="0" smtClean="0"/>
              <a:t>Resources for local governments</a:t>
            </a:r>
          </a:p>
        </p:txBody>
      </p:sp>
      <p:sp>
        <p:nvSpPr>
          <p:cNvPr id="6" name="Title 1"/>
          <p:cNvSpPr txBox="1">
            <a:spLocks/>
          </p:cNvSpPr>
          <p:nvPr/>
        </p:nvSpPr>
        <p:spPr>
          <a:xfrm>
            <a:off x="533400" y="457200"/>
            <a:ext cx="81534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lvl1pPr algn="ctr">
              <a:spcBef>
                <a:spcPct val="0"/>
              </a:spcBef>
              <a:buNone/>
              <a:defRPr sz="3600" b="1"/>
            </a:lvl1pPr>
          </a:lstStyle>
          <a:p>
            <a:r>
              <a:rPr lang="en-US" dirty="0"/>
              <a:t>Agenda</a:t>
            </a:r>
          </a:p>
        </p:txBody>
      </p:sp>
      <p:sp>
        <p:nvSpPr>
          <p:cNvPr id="2" name="Slide Number Placeholder 1"/>
          <p:cNvSpPr>
            <a:spLocks noGrp="1"/>
          </p:cNvSpPr>
          <p:nvPr>
            <p:ph type="sldNum" sz="quarter" idx="12"/>
          </p:nvPr>
        </p:nvSpPr>
        <p:spPr/>
        <p:txBody>
          <a:bodyPr/>
          <a:lstStyle/>
          <a:p>
            <a:fld id="{23372D84-170C-41AF-969D-9FB0E510B537}" type="slidenum">
              <a:rPr lang="en-US" smtClean="0"/>
              <a:pPr/>
              <a:t>2</a:t>
            </a:fld>
            <a:endParaRPr lang="en-US" dirty="0"/>
          </a:p>
        </p:txBody>
      </p:sp>
      <p:pic>
        <p:nvPicPr>
          <p:cNvPr id="11" name="~PP3469.WAV">
            <a:hlinkClick r:id="" action="ppaction://media"/>
          </p:cNvPr>
          <p:cNvPicPr>
            <a:picLocks noRot="1" noChangeAspect="1"/>
          </p:cNvPicPr>
          <p:nvPr>
            <a:wavAudioFile r:embed="rId1" name="~PP3469.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084493909"/>
      </p:ext>
    </p:extLst>
  </p:cSld>
  <p:clrMapOvr>
    <a:masterClrMapping/>
  </p:clrMapOvr>
  <p:transition advTm="1252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972"/>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a:t>Benefits and Risks of Pipelines</a:t>
            </a:r>
          </a:p>
        </p:txBody>
      </p:sp>
      <p:sp>
        <p:nvSpPr>
          <p:cNvPr id="3" name="Content Placeholder 2"/>
          <p:cNvSpPr>
            <a:spLocks noGrp="1"/>
          </p:cNvSpPr>
          <p:nvPr>
            <p:ph sz="half" idx="1"/>
          </p:nvPr>
        </p:nvSpPr>
        <p:spPr>
          <a:xfrm>
            <a:off x="152400" y="1295400"/>
            <a:ext cx="4495800" cy="5105400"/>
          </a:xfrm>
        </p:spPr>
        <p:txBody>
          <a:bodyPr>
            <a:normAutofit fontScale="70000" lnSpcReduction="20000"/>
          </a:bodyPr>
          <a:lstStyle/>
          <a:p>
            <a:pPr marL="0" indent="0">
              <a:spcAft>
                <a:spcPts val="900"/>
              </a:spcAft>
              <a:buNone/>
            </a:pPr>
            <a:r>
              <a:rPr lang="en-US" b="1" u="sng" dirty="0" smtClean="0"/>
              <a:t>Benefits</a:t>
            </a:r>
          </a:p>
          <a:p>
            <a:pPr marL="0" indent="0">
              <a:spcAft>
                <a:spcPts val="900"/>
              </a:spcAft>
              <a:buNone/>
            </a:pPr>
            <a:r>
              <a:rPr lang="en-US" dirty="0" smtClean="0"/>
              <a:t>Safe, secure, cost efficient transportation </a:t>
            </a:r>
          </a:p>
          <a:p>
            <a:pPr marL="0" indent="0">
              <a:buNone/>
            </a:pPr>
            <a:r>
              <a:rPr lang="en-US" dirty="0" smtClean="0"/>
              <a:t>Fuel for:</a:t>
            </a:r>
          </a:p>
          <a:p>
            <a:r>
              <a:rPr lang="en-US" dirty="0"/>
              <a:t>M</a:t>
            </a:r>
            <a:r>
              <a:rPr lang="en-US" dirty="0" smtClean="0"/>
              <a:t>otor vehicles, ships </a:t>
            </a:r>
            <a:r>
              <a:rPr lang="en-US" dirty="0"/>
              <a:t>and </a:t>
            </a:r>
            <a:r>
              <a:rPr lang="en-US" dirty="0" smtClean="0"/>
              <a:t>airplanes</a:t>
            </a:r>
          </a:p>
          <a:p>
            <a:r>
              <a:rPr lang="en-US" dirty="0" smtClean="0"/>
              <a:t>Heating, water heat, cooking, drying</a:t>
            </a:r>
          </a:p>
          <a:p>
            <a:r>
              <a:rPr lang="en-US" dirty="0" smtClean="0"/>
              <a:t>Commercial – Bakery, dry cleaner, generators</a:t>
            </a:r>
          </a:p>
          <a:p>
            <a:r>
              <a:rPr lang="en-US" dirty="0" smtClean="0"/>
              <a:t>Industrial – glass and aluminum manufacturing</a:t>
            </a:r>
          </a:p>
          <a:p>
            <a:r>
              <a:rPr lang="en-US" dirty="0" smtClean="0"/>
              <a:t>Agricultural – corn dryer</a:t>
            </a:r>
          </a:p>
          <a:p>
            <a:r>
              <a:rPr lang="en-US" dirty="0" smtClean="0"/>
              <a:t>Power plants</a:t>
            </a:r>
          </a:p>
          <a:p>
            <a:pPr>
              <a:spcAft>
                <a:spcPts val="900"/>
              </a:spcAft>
            </a:pPr>
            <a:r>
              <a:rPr lang="en-US" dirty="0" smtClean="0"/>
              <a:t>Military – largest single buyer in the world</a:t>
            </a:r>
          </a:p>
          <a:p>
            <a:pPr marL="0" indent="0">
              <a:buNone/>
            </a:pPr>
            <a:r>
              <a:rPr lang="en-US" dirty="0" smtClean="0"/>
              <a:t>Feedstock for </a:t>
            </a:r>
            <a:r>
              <a:rPr lang="en-US" dirty="0"/>
              <a:t>food products, pharmaceuticals, plastics and </a:t>
            </a:r>
            <a:r>
              <a:rPr lang="en-US" dirty="0" smtClean="0"/>
              <a:t>resins</a:t>
            </a:r>
            <a:endParaRPr lang="en-US" dirty="0"/>
          </a:p>
          <a:p>
            <a:endParaRPr lang="en-US" dirty="0"/>
          </a:p>
        </p:txBody>
      </p:sp>
      <p:sp>
        <p:nvSpPr>
          <p:cNvPr id="4" name="Content Placeholder 3"/>
          <p:cNvSpPr>
            <a:spLocks noGrp="1"/>
          </p:cNvSpPr>
          <p:nvPr>
            <p:ph sz="half" idx="2"/>
          </p:nvPr>
        </p:nvSpPr>
        <p:spPr>
          <a:xfrm>
            <a:off x="4724400" y="1295400"/>
            <a:ext cx="3657600" cy="4525963"/>
          </a:xfrm>
        </p:spPr>
        <p:txBody>
          <a:bodyPr>
            <a:normAutofit fontScale="70000" lnSpcReduction="20000"/>
          </a:bodyPr>
          <a:lstStyle/>
          <a:p>
            <a:pPr marL="0" indent="0">
              <a:buNone/>
            </a:pPr>
            <a:r>
              <a:rPr lang="en-US" b="1" u="sng" dirty="0" smtClean="0"/>
              <a:t>Risks</a:t>
            </a:r>
          </a:p>
          <a:p>
            <a:r>
              <a:rPr lang="en-US" dirty="0" smtClean="0"/>
              <a:t>Life Safety (health effects, injury, fatality)</a:t>
            </a:r>
          </a:p>
          <a:p>
            <a:r>
              <a:rPr lang="en-US" dirty="0" smtClean="0"/>
              <a:t>Environmental</a:t>
            </a:r>
          </a:p>
          <a:p>
            <a:r>
              <a:rPr lang="en-US" dirty="0" smtClean="0"/>
              <a:t>Property Cultural/historical</a:t>
            </a:r>
            <a:endParaRPr lang="en-US" dirty="0"/>
          </a:p>
          <a:p>
            <a:r>
              <a:rPr lang="en-US" dirty="0" smtClean="0"/>
              <a:t>Economic disruption or cessation</a:t>
            </a:r>
          </a:p>
          <a:p>
            <a:r>
              <a:rPr lang="en-US" dirty="0" smtClean="0"/>
              <a:t>Loss of confidence in government/operator</a:t>
            </a:r>
          </a:p>
          <a:p>
            <a:r>
              <a:rPr lang="en-US" dirty="0" smtClean="0"/>
              <a:t>Fear</a:t>
            </a:r>
          </a:p>
          <a:p>
            <a:pPr marL="0" indent="0">
              <a:buNone/>
            </a:pPr>
            <a:endParaRPr lang="en-US" dirty="0"/>
          </a:p>
        </p:txBody>
      </p:sp>
      <p:pic>
        <p:nvPicPr>
          <p:cNvPr id="5127" name="Picture 7" descr="C:\Users\JULIE~1.GAL\AppData\Local\Temp\1\SNAGHTMLd72f36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4860" y="4267200"/>
            <a:ext cx="4039139" cy="2579317"/>
          </a:xfrm>
          <a:prstGeom prst="rect">
            <a:avLst/>
          </a:prstGeom>
          <a:noFill/>
          <a:extLst>
            <a:ext uri="{909E8E84-426E-40DD-AFC4-6F175D3DCCD1}">
              <a14:hiddenFill xmlns:a14="http://schemas.microsoft.com/office/drawing/2010/main">
                <a:solidFill>
                  <a:srgbClr val="FFFFFF"/>
                </a:solidFill>
              </a14:hiddenFill>
            </a:ext>
          </a:extLst>
        </p:spPr>
      </p:pic>
      <p:pic>
        <p:nvPicPr>
          <p:cNvPr id="6" name="~PP589.WAV">
            <a:hlinkClick r:id="" action="ppaction://media"/>
          </p:cNvPr>
          <p:cNvPicPr>
            <a:picLocks noRot="1" noChangeAspect="1"/>
          </p:cNvPicPr>
          <p:nvPr>
            <a:wavAudioFile r:embed="rId1" name="~PP589.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152516043"/>
      </p:ext>
    </p:extLst>
  </p:cSld>
  <p:clrMapOvr>
    <a:masterClrMapping/>
  </p:clrMapOvr>
  <p:transition advTm="1253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972"/>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smtClean="0"/>
              <a:t>Serious Pipeline Incidents Nationally</a:t>
            </a:r>
            <a:endParaRPr lang="en-US" sz="3600" b="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150" y="1371600"/>
            <a:ext cx="7504113" cy="534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85800" y="5334000"/>
            <a:ext cx="7848600" cy="4714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P493.WAV">
            <a:hlinkClick r:id="" action="ppaction://media"/>
          </p:cNvPr>
          <p:cNvPicPr>
            <a:picLocks noRot="1" noChangeAspect="1"/>
          </p:cNvPicPr>
          <p:nvPr>
            <a:wavAudioFile r:embed="rId1" name="~PP493.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4201472942"/>
      </p:ext>
    </p:extLst>
  </p:cSld>
  <p:clrMapOvr>
    <a:masterClrMapping/>
  </p:clrMapOvr>
  <p:transition advTm="447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457200"/>
            <a:ext cx="82296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Pipeline Failures – Causes</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2" name="Slide Number Placeholder 1"/>
          <p:cNvSpPr>
            <a:spLocks noGrp="1"/>
          </p:cNvSpPr>
          <p:nvPr>
            <p:ph type="sldNum" sz="quarter" idx="12"/>
          </p:nvPr>
        </p:nvSpPr>
        <p:spPr/>
        <p:txBody>
          <a:bodyPr/>
          <a:lstStyle/>
          <a:p>
            <a:fld id="{23372D84-170C-41AF-969D-9FB0E510B537}" type="slidenum">
              <a:rPr lang="en-US" smtClean="0"/>
              <a:pPr/>
              <a:t>22</a:t>
            </a:fld>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502" y="1676400"/>
            <a:ext cx="8328996" cy="406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29986" y="5898016"/>
            <a:ext cx="8328996" cy="307777"/>
          </a:xfrm>
          <a:prstGeom prst="rect">
            <a:avLst/>
          </a:prstGeom>
        </p:spPr>
        <p:txBody>
          <a:bodyPr wrap="square">
            <a:spAutoFit/>
          </a:bodyPr>
          <a:lstStyle/>
          <a:p>
            <a:r>
              <a:rPr lang="en-US" sz="1400" dirty="0">
                <a:hlinkClick r:id="rId5"/>
              </a:rPr>
              <a:t>http://primis.phmsa.dot.gov/comm/reports/safety/ALLPSIDet_2002_2011_ND.html?nocache=6656#_</a:t>
            </a:r>
            <a:r>
              <a:rPr lang="en-US" sz="1400" dirty="0" smtClean="0">
                <a:hlinkClick r:id="rId5"/>
              </a:rPr>
              <a:t>all</a:t>
            </a:r>
            <a:r>
              <a:rPr lang="en-US" sz="1400" dirty="0" smtClean="0"/>
              <a:t> </a:t>
            </a:r>
            <a:endParaRPr lang="en-US" sz="1400" dirty="0"/>
          </a:p>
        </p:txBody>
      </p:sp>
      <p:pic>
        <p:nvPicPr>
          <p:cNvPr id="6" name="~PP1415.WAV">
            <a:hlinkClick r:id="" action="ppaction://media"/>
          </p:cNvPr>
          <p:cNvPicPr>
            <a:picLocks noRot="1" noChangeAspect="1"/>
          </p:cNvPicPr>
          <p:nvPr>
            <a:wavAudioFile r:embed="rId1" name="~PP1415.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4230630050"/>
      </p:ext>
    </p:extLst>
  </p:cSld>
  <p:clrMapOvr>
    <a:masterClrMapping/>
  </p:clrMapOvr>
  <p:transition advTm="58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457200"/>
            <a:ext cx="82296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Pipeline Failures – Gas Transmission</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pic>
        <p:nvPicPr>
          <p:cNvPr id="12" name="Picture 9">
            <a:hlinkClick r:id="rId4"/>
          </p:cNvPr>
          <p:cNvPicPr>
            <a:picLocks noChangeAspect="1" noChangeArrowheads="1"/>
          </p:cNvPicPr>
          <p:nvPr/>
        </p:nvPicPr>
        <p:blipFill>
          <a:blip r:embed="rId5" cstate="print"/>
          <a:srcRect/>
          <a:stretch>
            <a:fillRect/>
          </a:stretch>
        </p:blipFill>
        <p:spPr bwMode="auto">
          <a:xfrm>
            <a:off x="1143000" y="1384110"/>
            <a:ext cx="7116766" cy="5183378"/>
          </a:xfrm>
          <a:prstGeom prst="rect">
            <a:avLst/>
          </a:prstGeom>
          <a:noFill/>
          <a:ln w="9525">
            <a:solidFill>
              <a:schemeClr val="tx1"/>
            </a:solidFill>
            <a:miter lim="800000"/>
            <a:headEnd/>
            <a:tailEnd/>
          </a:ln>
        </p:spPr>
      </p:pic>
      <p:sp>
        <p:nvSpPr>
          <p:cNvPr id="4" name="Rectangle 3"/>
          <p:cNvSpPr/>
          <p:nvPr/>
        </p:nvSpPr>
        <p:spPr>
          <a:xfrm>
            <a:off x="7244558" y="6567488"/>
            <a:ext cx="1752600" cy="230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Appomattox, VA</a:t>
            </a:r>
            <a:endParaRPr lang="en-US"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 y="1269810"/>
            <a:ext cx="7936559" cy="5297678"/>
          </a:xfrm>
          <a:prstGeom prst="rect">
            <a:avLst/>
          </a:prstGeom>
        </p:spPr>
      </p:pic>
      <p:pic>
        <p:nvPicPr>
          <p:cNvPr id="6" name="~PP2076.WAV">
            <a:hlinkClick r:id="" action="ppaction://media"/>
          </p:cNvPr>
          <p:cNvPicPr>
            <a:picLocks noRot="1" noChangeAspect="1"/>
          </p:cNvPicPr>
          <p:nvPr>
            <a:wavAudioFile r:embed="rId1" name="~PP2076.WAV"/>
          </p:nvPr>
        </p:nvPicPr>
        <p:blipFill>
          <a:blip r:embed="rId7"/>
          <a:stretch>
            <a:fillRect/>
          </a:stretch>
        </p:blipFill>
        <p:spPr>
          <a:xfrm>
            <a:off x="8696325" y="6410325"/>
            <a:ext cx="304800" cy="304800"/>
          </a:xfrm>
          <a:prstGeom prst="rect">
            <a:avLst/>
          </a:prstGeom>
        </p:spPr>
      </p:pic>
    </p:spTree>
  </p:cSld>
  <p:clrMapOvr>
    <a:masterClrMapping/>
  </p:clrMapOvr>
  <p:transition advTm="413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http://media.techeblog.com/images/gas_explosion_san_bruno.jpg"/>
          <p:cNvPicPr>
            <a:picLocks noChangeAspect="1" noChangeArrowheads="1"/>
          </p:cNvPicPr>
          <p:nvPr/>
        </p:nvPicPr>
        <p:blipFill>
          <a:blip r:embed="rId4" cstate="print"/>
          <a:srcRect/>
          <a:stretch>
            <a:fillRect/>
          </a:stretch>
        </p:blipFill>
        <p:spPr bwMode="auto">
          <a:xfrm>
            <a:off x="4267200" y="1066800"/>
            <a:ext cx="4667250" cy="4667250"/>
          </a:xfrm>
          <a:prstGeom prst="rect">
            <a:avLst/>
          </a:prstGeom>
          <a:noFill/>
          <a:ln w="9525">
            <a:solidFill>
              <a:schemeClr val="tx1"/>
            </a:solidFill>
            <a:miter lim="800000"/>
            <a:headEnd/>
            <a:tailEnd/>
          </a:ln>
        </p:spPr>
      </p:pic>
      <p:sp>
        <p:nvSpPr>
          <p:cNvPr id="5" name="Title 3"/>
          <p:cNvSpPr txBox="1">
            <a:spLocks/>
          </p:cNvSpPr>
          <p:nvPr/>
        </p:nvSpPr>
        <p:spPr>
          <a:xfrm>
            <a:off x="457200" y="228600"/>
            <a:ext cx="82296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Pipeline Failures – Gas Transmission</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sp>
        <p:nvSpPr>
          <p:cNvPr id="7" name="Rectangle 6"/>
          <p:cNvSpPr/>
          <p:nvPr/>
        </p:nvSpPr>
        <p:spPr>
          <a:xfrm>
            <a:off x="228600" y="6211669"/>
            <a:ext cx="8686800" cy="461665"/>
          </a:xfrm>
          <a:prstGeom prst="rect">
            <a:avLst/>
          </a:prstGeom>
        </p:spPr>
        <p:txBody>
          <a:bodyPr wrap="square">
            <a:spAutoFit/>
          </a:bodyPr>
          <a:lstStyle/>
          <a:p>
            <a:pPr algn="ctr"/>
            <a:r>
              <a:rPr lang="en-US" sz="2400" dirty="0" smtClean="0"/>
              <a:t>Natural gas transmission pipeline fire in San Bruno, CA</a:t>
            </a:r>
            <a:r>
              <a:rPr lang="en-US" dirty="0" smtClean="0"/>
              <a:t>.</a:t>
            </a:r>
            <a:endParaRPr lang="en-US" dirty="0"/>
          </a:p>
        </p:txBody>
      </p:sp>
      <p:grpSp>
        <p:nvGrpSpPr>
          <p:cNvPr id="9" name="Group 8"/>
          <p:cNvGrpSpPr/>
          <p:nvPr/>
        </p:nvGrpSpPr>
        <p:grpSpPr>
          <a:xfrm>
            <a:off x="167977" y="1066800"/>
            <a:ext cx="4826000" cy="4343400"/>
            <a:chOff x="0" y="0"/>
            <a:chExt cx="5353050" cy="4472940"/>
          </a:xfrm>
        </p:grpSpPr>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5353050" cy="4448175"/>
            </a:xfrm>
            <a:prstGeom prst="rect">
              <a:avLst/>
            </a:prstGeom>
            <a:noFill/>
            <a:ln w="1">
              <a:solidFill>
                <a:schemeClr val="accent1">
                  <a:shade val="50000"/>
                </a:schemeClr>
              </a:solidFill>
              <a:miter lim="800000"/>
              <a:headEnd/>
              <a:tailEnd type="none" w="med" len="med"/>
            </a:ln>
            <a:effectLst/>
          </p:spPr>
        </p:pic>
        <p:cxnSp>
          <p:nvCxnSpPr>
            <p:cNvPr id="11" name="Straight Connector 10"/>
            <p:cNvCxnSpPr/>
            <p:nvPr/>
          </p:nvCxnSpPr>
          <p:spPr>
            <a:xfrm>
              <a:off x="2238375" y="876300"/>
              <a:ext cx="443865" cy="3486150"/>
            </a:xfrm>
            <a:prstGeom prst="line">
              <a:avLst/>
            </a:prstGeom>
            <a:ln w="412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466975" y="57150"/>
              <a:ext cx="104140" cy="264160"/>
            </a:xfrm>
            <a:prstGeom prst="line">
              <a:avLst/>
            </a:prstGeom>
            <a:ln w="412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200275" y="285750"/>
              <a:ext cx="417830" cy="234950"/>
            </a:xfrm>
            <a:prstGeom prst="line">
              <a:avLst/>
            </a:prstGeom>
            <a:ln w="412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flipV="1">
              <a:off x="2247900" y="523875"/>
              <a:ext cx="1905" cy="354965"/>
            </a:xfrm>
            <a:prstGeom prst="line">
              <a:avLst/>
            </a:prstGeom>
            <a:ln w="4127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962275" y="876300"/>
              <a:ext cx="443865" cy="3567430"/>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2971800" y="523875"/>
              <a:ext cx="8890" cy="360680"/>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981325" y="0"/>
              <a:ext cx="142240" cy="522605"/>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504950" y="923925"/>
              <a:ext cx="424815" cy="3549015"/>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495425" y="561975"/>
              <a:ext cx="45085" cy="366395"/>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533525" y="0"/>
              <a:ext cx="142240" cy="585470"/>
            </a:xfrm>
            <a:prstGeom prst="line">
              <a:avLst/>
            </a:prstGeom>
            <a:ln w="28575">
              <a:solidFill>
                <a:srgbClr val="FFC000"/>
              </a:solidFill>
              <a:prstDash val="solid"/>
            </a:ln>
          </p:spPr>
          <p:style>
            <a:lnRef idx="1">
              <a:schemeClr val="accent1"/>
            </a:lnRef>
            <a:fillRef idx="0">
              <a:schemeClr val="accent1"/>
            </a:fillRef>
            <a:effectRef idx="0">
              <a:schemeClr val="accent1"/>
            </a:effectRef>
            <a:fontRef idx="minor">
              <a:schemeClr val="tx1"/>
            </a:fontRef>
          </p:style>
        </p:cxnSp>
      </p:grpSp>
      <p:pic>
        <p:nvPicPr>
          <p:cNvPr id="21" name="Picture 1"/>
          <p:cNvPicPr>
            <a:picLocks noChangeAspect="1" noChangeArrowheads="1"/>
          </p:cNvPicPr>
          <p:nvPr/>
        </p:nvPicPr>
        <p:blipFill>
          <a:blip r:embed="rId6" cstate="print"/>
          <a:srcRect/>
          <a:stretch>
            <a:fillRect/>
          </a:stretch>
        </p:blipFill>
        <p:spPr bwMode="auto">
          <a:xfrm>
            <a:off x="3352800" y="4718538"/>
            <a:ext cx="2356185" cy="1377462"/>
          </a:xfrm>
          <a:prstGeom prst="rect">
            <a:avLst/>
          </a:prstGeom>
          <a:noFill/>
          <a:ln>
            <a:solidFill>
              <a:schemeClr val="tx1"/>
            </a:solidFill>
          </a:ln>
        </p:spPr>
      </p:pic>
      <p:pic>
        <p:nvPicPr>
          <p:cNvPr id="22" name="~PP2984.WAV">
            <a:hlinkClick r:id="" action="ppaction://media"/>
          </p:cNvPr>
          <p:cNvPicPr>
            <a:picLocks noRot="1" noChangeAspect="1"/>
          </p:cNvPicPr>
          <p:nvPr>
            <a:wavAudioFile r:embed="rId1" name="~PP2984.WAV"/>
          </p:nvPr>
        </p:nvPicPr>
        <p:blipFill>
          <a:blip r:embed="rId7"/>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58091261"/>
      </p:ext>
    </p:extLst>
  </p:cSld>
  <p:clrMapOvr>
    <a:masterClrMapping/>
  </p:clrMapOvr>
  <p:transition advTm="867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2972"/>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smtClean="0"/>
              <a:t>Pipeline Failures - Natural </a:t>
            </a:r>
            <a:r>
              <a:rPr lang="en-US" sz="3600" b="1" dirty="0"/>
              <a:t>Gas Distribution</a:t>
            </a:r>
          </a:p>
        </p:txBody>
      </p:sp>
      <p:sp>
        <p:nvSpPr>
          <p:cNvPr id="6" name="Rectangle 5"/>
          <p:cNvSpPr/>
          <p:nvPr/>
        </p:nvSpPr>
        <p:spPr>
          <a:xfrm>
            <a:off x="0" y="6096000"/>
            <a:ext cx="9144000" cy="523220"/>
          </a:xfrm>
          <a:prstGeom prst="rect">
            <a:avLst/>
          </a:prstGeom>
        </p:spPr>
        <p:txBody>
          <a:bodyPr wrap="square">
            <a:spAutoFit/>
          </a:bodyPr>
          <a:lstStyle/>
          <a:p>
            <a:pPr algn="ctr"/>
            <a:r>
              <a:rPr lang="en-US" sz="2800" dirty="0"/>
              <a:t>Natural gas </a:t>
            </a:r>
            <a:r>
              <a:rPr lang="en-US" sz="2800" dirty="0" smtClean="0"/>
              <a:t>distribution explosion, Sept. 2, 2008 Fargo, ND.</a:t>
            </a:r>
            <a:endParaRPr lang="en-US" sz="2800"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 y="1447800"/>
            <a:ext cx="7239000" cy="4343400"/>
          </a:xfrm>
          <a:prstGeom prst="rect">
            <a:avLst/>
          </a:prstGeom>
        </p:spPr>
      </p:pic>
      <p:pic>
        <p:nvPicPr>
          <p:cNvPr id="7" name="~PP3757.WAV">
            <a:hlinkClick r:id="" action="ppaction://media"/>
          </p:cNvPr>
          <p:cNvPicPr>
            <a:picLocks noRot="1" noChangeAspect="1"/>
          </p:cNvPicPr>
          <p:nvPr>
            <a:wavAudioFile r:embed="rId1" name="~PP3757.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290596209"/>
      </p:ext>
    </p:extLst>
  </p:cSld>
  <p:clrMapOvr>
    <a:masterClrMapping/>
  </p:clrMapOvr>
  <p:transition advTm="619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457200"/>
            <a:ext cx="82296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chemeClr val="tx1"/>
                </a:solidFill>
                <a:effectLst/>
                <a:uLnTx/>
                <a:uFillTx/>
                <a:latin typeface="+mj-lt"/>
                <a:ea typeface="+mj-ea"/>
                <a:cs typeface="+mj-cs"/>
              </a:rPr>
              <a:t>Pipeline Failures – Hazardous</a:t>
            </a:r>
            <a:r>
              <a:rPr kumimoji="0" lang="en-US" sz="3600" b="1" i="0" u="none" strike="noStrike" kern="1200" cap="none" spc="0" normalizeH="0" noProof="0" dirty="0" smtClean="0">
                <a:ln>
                  <a:noFill/>
                </a:ln>
                <a:solidFill>
                  <a:schemeClr val="tx1"/>
                </a:solidFill>
                <a:effectLst/>
                <a:uLnTx/>
                <a:uFillTx/>
                <a:latin typeface="+mj-lt"/>
                <a:ea typeface="+mj-ea"/>
                <a:cs typeface="+mj-cs"/>
              </a:rPr>
              <a:t> Liquid</a:t>
            </a:r>
            <a:endParaRPr kumimoji="0" lang="en-US" sz="3600" b="1" i="0" u="none" strike="noStrike" kern="1200" cap="none" spc="0" normalizeH="0" baseline="0" noProof="0" dirty="0">
              <a:ln>
                <a:noFill/>
              </a:ln>
              <a:solidFill>
                <a:schemeClr val="tx1"/>
              </a:solidFill>
              <a:effectLst/>
              <a:uLnTx/>
              <a:uFillTx/>
              <a:latin typeface="+mj-lt"/>
              <a:ea typeface="+mj-ea"/>
              <a:cs typeface="+mj-cs"/>
            </a:endParaRPr>
          </a:p>
        </p:txBody>
      </p:sp>
      <p:pic>
        <p:nvPicPr>
          <p:cNvPr id="9" name="Picture 3"/>
          <p:cNvPicPr>
            <a:picLocks noChangeAspect="1" noChangeArrowheads="1"/>
          </p:cNvPicPr>
          <p:nvPr/>
        </p:nvPicPr>
        <p:blipFill>
          <a:blip r:embed="rId4" cstate="print"/>
          <a:srcRect/>
          <a:stretch>
            <a:fillRect/>
          </a:stretch>
        </p:blipFill>
        <p:spPr bwMode="auto">
          <a:xfrm>
            <a:off x="1676400" y="1199726"/>
            <a:ext cx="7381995" cy="5419927"/>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0" y="1240800"/>
            <a:ext cx="3937210" cy="3293816"/>
          </a:xfrm>
          <a:prstGeom prst="rect">
            <a:avLst/>
          </a:prstGeom>
          <a:noFill/>
          <a:ln w="9525">
            <a:noFill/>
            <a:miter lim="800000"/>
            <a:headEnd/>
            <a:tailEnd/>
          </a:ln>
        </p:spPr>
      </p:pic>
      <p:pic>
        <p:nvPicPr>
          <p:cNvPr id="5" name="~PP455.WAV">
            <a:hlinkClick r:id="" action="ppaction://media"/>
          </p:cNvPr>
          <p:cNvPicPr>
            <a:picLocks noRot="1" noChangeAspect="1"/>
          </p:cNvPicPr>
          <p:nvPr>
            <a:wavAudioFile r:embed="rId1" name="~PP455.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811623412"/>
      </p:ext>
    </p:extLst>
  </p:cSld>
  <p:clrMapOvr>
    <a:masterClrMapping/>
  </p:clrMapOvr>
  <p:transition advTm="139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728" y="1132006"/>
            <a:ext cx="5502310" cy="409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838201" y="910839"/>
            <a:ext cx="7763188" cy="395443"/>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endParaRPr>
          </a:p>
        </p:txBody>
      </p:sp>
      <p:sp>
        <p:nvSpPr>
          <p:cNvPr id="11" name="Title 3"/>
          <p:cNvSpPr txBox="1">
            <a:spLocks/>
          </p:cNvSpPr>
          <p:nvPr/>
        </p:nvSpPr>
        <p:spPr>
          <a:xfrm>
            <a:off x="0" y="382952"/>
            <a:ext cx="9108831"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lvl="0" algn="ctr" eaLnBrk="0" fontAlgn="base" hangingPunct="0">
              <a:spcBef>
                <a:spcPct val="0"/>
              </a:spcBef>
              <a:spcAft>
                <a:spcPct val="0"/>
              </a:spcAft>
              <a:defRPr/>
            </a:pPr>
            <a:r>
              <a:rPr lang="en-US" sz="3600" b="1" kern="0" dirty="0">
                <a:solidFill>
                  <a:srgbClr val="000099"/>
                </a:solidFill>
                <a:effectLst>
                  <a:outerShdw blurRad="38100" dist="38100" dir="2700000" algn="tl">
                    <a:srgbClr val="C0C0C0"/>
                  </a:outerShdw>
                </a:effectLst>
              </a:rPr>
              <a:t>National and Jurisdiction-Specific Pipeline </a:t>
            </a:r>
            <a:r>
              <a:rPr lang="en-US" sz="3600" b="1" kern="0" dirty="0" smtClean="0">
                <a:solidFill>
                  <a:srgbClr val="000099"/>
                </a:solidFill>
                <a:effectLst>
                  <a:outerShdw blurRad="38100" dist="38100" dir="2700000" algn="tl">
                    <a:srgbClr val="C0C0C0"/>
                  </a:outerShdw>
                </a:effectLst>
              </a:rPr>
              <a:t>Risk</a:t>
            </a:r>
            <a:endParaRPr lang="en-US" sz="3600" b="1" kern="0" dirty="0">
              <a:solidFill>
                <a:srgbClr val="000099"/>
              </a:solidFill>
              <a:effectLst>
                <a:outerShdw blurRad="38100" dist="38100" dir="2700000" algn="tl">
                  <a:srgbClr val="C0C0C0"/>
                </a:outerShdw>
              </a:effectLst>
            </a:endParaRPr>
          </a:p>
        </p:txBody>
      </p:sp>
      <p:sp>
        <p:nvSpPr>
          <p:cNvPr id="7" name="Title 1"/>
          <p:cNvSpPr txBox="1">
            <a:spLocks/>
          </p:cNvSpPr>
          <p:nvPr/>
        </p:nvSpPr>
        <p:spPr>
          <a:xfrm>
            <a:off x="180036" y="5791200"/>
            <a:ext cx="3670995" cy="395443"/>
          </a:xfrm>
          <a:prstGeom prst="rect">
            <a:avLst/>
          </a:prstGeom>
        </p:spPr>
        <p:txBody>
          <a:bodyPr/>
          <a:lstStyle/>
          <a:p>
            <a:pPr lvl="0" eaLnBrk="0" fontAlgn="base" hangingPunct="0">
              <a:spcBef>
                <a:spcPct val="0"/>
              </a:spcBef>
              <a:spcAft>
                <a:spcPct val="0"/>
              </a:spcAft>
              <a:defRPr/>
            </a:pPr>
            <a:r>
              <a:rPr lang="en-US" sz="2000" b="1" kern="0" dirty="0" smtClean="0">
                <a:effectLst>
                  <a:outerShdw blurRad="38100" dist="38100" dir="2700000" algn="tl">
                    <a:srgbClr val="C0C0C0"/>
                  </a:outerShdw>
                </a:effectLst>
                <a:latin typeface="+mj-lt"/>
                <a:ea typeface="+mj-ea"/>
                <a:cs typeface="+mj-cs"/>
              </a:rPr>
              <a:t>primis.phmsa.dot.gov/</a:t>
            </a:r>
            <a:r>
              <a:rPr lang="en-US" sz="2000" b="1" kern="0" dirty="0" err="1" smtClean="0">
                <a:effectLst>
                  <a:outerShdw blurRad="38100" dist="38100" dir="2700000" algn="tl">
                    <a:srgbClr val="C0C0C0"/>
                  </a:outerShdw>
                </a:effectLst>
                <a:latin typeface="+mj-lt"/>
                <a:ea typeface="+mj-ea"/>
                <a:cs typeface="+mj-cs"/>
              </a:rPr>
              <a:t>comm</a:t>
            </a:r>
            <a:r>
              <a:rPr lang="en-US" sz="2000" b="1" kern="0" dirty="0" smtClean="0">
                <a:solidFill>
                  <a:srgbClr val="000099"/>
                </a:solidFill>
                <a:effectLst>
                  <a:outerShdw blurRad="38100" dist="38100" dir="2700000" algn="tl">
                    <a:srgbClr val="C0C0C0"/>
                  </a:outerShdw>
                </a:effectLst>
                <a:latin typeface="+mj-lt"/>
                <a:ea typeface="+mj-ea"/>
                <a:cs typeface="+mj-cs"/>
              </a:rPr>
              <a:t>  </a:t>
            </a:r>
            <a:r>
              <a:rPr kumimoji="0" lang="en-US" sz="2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rPr>
              <a:t/>
            </a:r>
            <a:br>
              <a:rPr kumimoji="0" lang="en-US" sz="2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rPr>
            </a:br>
            <a:endParaRPr kumimoji="0" lang="en-US" sz="2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286000"/>
            <a:ext cx="5290400" cy="398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P792.WAV">
            <a:hlinkClick r:id="" action="ppaction://media"/>
          </p:cNvPr>
          <p:cNvPicPr>
            <a:picLocks noRot="1" noChangeAspect="1"/>
          </p:cNvPicPr>
          <p:nvPr>
            <a:wavAudioFile r:embed="rId1" name="~PP792.WAV"/>
          </p:nvPr>
        </p:nvPicPr>
        <p:blipFill>
          <a:blip r:embed="rId6"/>
          <a:stretch>
            <a:fillRect/>
          </a:stretch>
        </p:blipFill>
        <p:spPr>
          <a:xfrm>
            <a:off x="8696325" y="6410325"/>
            <a:ext cx="304800" cy="304800"/>
          </a:xfrm>
          <a:prstGeom prst="rect">
            <a:avLst/>
          </a:prstGeom>
        </p:spPr>
      </p:pic>
    </p:spTree>
  </p:cSld>
  <p:clrMapOvr>
    <a:masterClrMapping/>
  </p:clrMapOvr>
  <p:transition advTm="247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smtClean="0">
                <a:latin typeface="+mn-lt"/>
                <a:ea typeface="+mn-ea"/>
                <a:cs typeface="+mn-cs"/>
              </a:rPr>
              <a:t>North Dakota - All Pipeline </a:t>
            </a:r>
            <a:r>
              <a:rPr lang="en-US" sz="3600" b="1" dirty="0">
                <a:latin typeface="+mn-lt"/>
                <a:ea typeface="+mn-ea"/>
                <a:cs typeface="+mn-cs"/>
              </a:rPr>
              <a:t>Incident Statistics</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 y="990600"/>
            <a:ext cx="6132513" cy="555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456" y="1524000"/>
            <a:ext cx="3079544"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4553" y="4495800"/>
            <a:ext cx="24193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P1638.WAV">
            <a:hlinkClick r:id="" action="ppaction://media"/>
          </p:cNvPr>
          <p:cNvPicPr>
            <a:picLocks noRot="1" noChangeAspect="1"/>
          </p:cNvPicPr>
          <p:nvPr>
            <a:wavAudioFile r:embed="rId1" name="~PP1638.WAV"/>
          </p:nvPr>
        </p:nvPicPr>
        <p:blipFill>
          <a:blip r:embed="rId7"/>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371729884"/>
      </p:ext>
    </p:extLst>
  </p:cSld>
  <p:clrMapOvr>
    <a:masterClrMapping/>
  </p:clrMapOvr>
  <p:transition advTm="211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086" y="3539833"/>
            <a:ext cx="3805497" cy="2930233"/>
          </a:xfrm>
          <a:prstGeom prst="rect">
            <a:avLst/>
          </a:prstGeom>
        </p:spPr>
      </p:pic>
      <p:grpSp>
        <p:nvGrpSpPr>
          <p:cNvPr id="3" name="Group 34"/>
          <p:cNvGrpSpPr/>
          <p:nvPr/>
        </p:nvGrpSpPr>
        <p:grpSpPr>
          <a:xfrm rot="572381">
            <a:off x="1594735" y="1094059"/>
            <a:ext cx="5334702" cy="4050948"/>
            <a:chOff x="5948218" y="2643719"/>
            <a:chExt cx="2005611" cy="1669663"/>
          </a:xfrm>
        </p:grpSpPr>
        <p:sp>
          <p:nvSpPr>
            <p:cNvPr id="4" name="Oval 3"/>
            <p:cNvSpPr/>
            <p:nvPr/>
          </p:nvSpPr>
          <p:spPr>
            <a:xfrm>
              <a:off x="7751965" y="2643719"/>
              <a:ext cx="201864" cy="2236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5" name="Freeform 4"/>
            <p:cNvSpPr/>
            <p:nvPr/>
          </p:nvSpPr>
          <p:spPr>
            <a:xfrm>
              <a:off x="5996549" y="2653506"/>
              <a:ext cx="1928033" cy="1646148"/>
            </a:xfrm>
            <a:custGeom>
              <a:avLst/>
              <a:gdLst>
                <a:gd name="connsiteX0" fmla="*/ 0 w 1773382"/>
                <a:gd name="connsiteY0" fmla="*/ 1339273 h 1681018"/>
                <a:gd name="connsiteX1" fmla="*/ 1754910 w 1773382"/>
                <a:gd name="connsiteY1" fmla="*/ 0 h 1681018"/>
                <a:gd name="connsiteX2" fmla="*/ 1773382 w 1773382"/>
                <a:gd name="connsiteY2" fmla="*/ 230909 h 1681018"/>
                <a:gd name="connsiteX3" fmla="*/ 92364 w 1773382"/>
                <a:gd name="connsiteY3" fmla="*/ 1681018 h 1681018"/>
                <a:gd name="connsiteX4" fmla="*/ 0 w 1773382"/>
                <a:gd name="connsiteY4" fmla="*/ 1339273 h 1681018"/>
                <a:gd name="connsiteX0" fmla="*/ 0 w 1858977"/>
                <a:gd name="connsiteY0" fmla="*/ 1367457 h 1681018"/>
                <a:gd name="connsiteX1" fmla="*/ 1840505 w 1858977"/>
                <a:gd name="connsiteY1" fmla="*/ 0 h 1681018"/>
                <a:gd name="connsiteX2" fmla="*/ 1858977 w 1858977"/>
                <a:gd name="connsiteY2" fmla="*/ 230909 h 1681018"/>
                <a:gd name="connsiteX3" fmla="*/ 177959 w 1858977"/>
                <a:gd name="connsiteY3" fmla="*/ 1681018 h 1681018"/>
                <a:gd name="connsiteX4" fmla="*/ 0 w 1858977"/>
                <a:gd name="connsiteY4" fmla="*/ 1367457 h 1681018"/>
                <a:gd name="connsiteX0" fmla="*/ 0 w 1858977"/>
                <a:gd name="connsiteY0" fmla="*/ 1367457 h 1658054"/>
                <a:gd name="connsiteX1" fmla="*/ 1840505 w 1858977"/>
                <a:gd name="connsiteY1" fmla="*/ 0 h 1658054"/>
                <a:gd name="connsiteX2" fmla="*/ 1858977 w 1858977"/>
                <a:gd name="connsiteY2" fmla="*/ 230909 h 1658054"/>
                <a:gd name="connsiteX3" fmla="*/ 191529 w 1858977"/>
                <a:gd name="connsiteY3" fmla="*/ 1658054 h 1658054"/>
                <a:gd name="connsiteX4" fmla="*/ 0 w 1858977"/>
                <a:gd name="connsiteY4" fmla="*/ 1367457 h 1658054"/>
                <a:gd name="connsiteX0" fmla="*/ 0 w 1858977"/>
                <a:gd name="connsiteY0" fmla="*/ 1355551 h 1646148"/>
                <a:gd name="connsiteX1" fmla="*/ 1809549 w 1858977"/>
                <a:gd name="connsiteY1" fmla="*/ 0 h 1646148"/>
                <a:gd name="connsiteX2" fmla="*/ 1858977 w 1858977"/>
                <a:gd name="connsiteY2" fmla="*/ 219003 h 1646148"/>
                <a:gd name="connsiteX3" fmla="*/ 191529 w 1858977"/>
                <a:gd name="connsiteY3" fmla="*/ 1646148 h 1646148"/>
                <a:gd name="connsiteX4" fmla="*/ 0 w 1858977"/>
                <a:gd name="connsiteY4" fmla="*/ 1355551 h 1646148"/>
                <a:gd name="connsiteX0" fmla="*/ 0 w 1928033"/>
                <a:gd name="connsiteY0" fmla="*/ 1355551 h 1646148"/>
                <a:gd name="connsiteX1" fmla="*/ 1809549 w 1928033"/>
                <a:gd name="connsiteY1" fmla="*/ 0 h 1646148"/>
                <a:gd name="connsiteX2" fmla="*/ 1928033 w 1928033"/>
                <a:gd name="connsiteY2" fmla="*/ 176141 h 1646148"/>
                <a:gd name="connsiteX3" fmla="*/ 191529 w 1928033"/>
                <a:gd name="connsiteY3" fmla="*/ 1646148 h 1646148"/>
                <a:gd name="connsiteX4" fmla="*/ 0 w 1928033"/>
                <a:gd name="connsiteY4" fmla="*/ 1355551 h 164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33" h="1646148">
                  <a:moveTo>
                    <a:pt x="0" y="1355551"/>
                  </a:moveTo>
                  <a:lnTo>
                    <a:pt x="1809549" y="0"/>
                  </a:lnTo>
                  <a:lnTo>
                    <a:pt x="1928033" y="176141"/>
                  </a:lnTo>
                  <a:lnTo>
                    <a:pt x="191529" y="1646148"/>
                  </a:lnTo>
                  <a:lnTo>
                    <a:pt x="0" y="1355551"/>
                  </a:lnTo>
                  <a:close/>
                </a:path>
              </a:pathLst>
            </a:custGeom>
            <a:gradFill>
              <a:gsLst>
                <a:gs pos="0">
                  <a:schemeClr val="bg1">
                    <a:lumMod val="85000"/>
                  </a:schemeClr>
                </a:gs>
                <a:gs pos="50000">
                  <a:schemeClr val="tx1"/>
                </a:gs>
                <a:gs pos="100000">
                  <a:schemeClr val="tx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6" name="Oval 5"/>
            <p:cNvSpPr/>
            <p:nvPr/>
          </p:nvSpPr>
          <p:spPr>
            <a:xfrm>
              <a:off x="5948218" y="3980873"/>
              <a:ext cx="300182" cy="332509"/>
            </a:xfrm>
            <a:prstGeom prst="ellipse">
              <a:avLst/>
            </a:prstGeom>
            <a:gradFill flip="none" rotWithShape="1">
              <a:gsLst>
                <a:gs pos="0">
                  <a:schemeClr val="tx1">
                    <a:lumMod val="50000"/>
                    <a:lumOff val="50000"/>
                  </a:schemeClr>
                </a:gs>
                <a:gs pos="50000">
                  <a:schemeClr val="tx1"/>
                </a:gs>
                <a:gs pos="100000">
                  <a:schemeClr val="bg1">
                    <a:lumMod val="75000"/>
                  </a:schemeClr>
                </a:gs>
              </a:gsLst>
              <a:lin ang="8400000" scaled="0"/>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sp>
        <p:nvSpPr>
          <p:cNvPr id="2" name="Title 1"/>
          <p:cNvSpPr>
            <a:spLocks noGrp="1"/>
          </p:cNvSpPr>
          <p:nvPr>
            <p:ph type="title"/>
          </p:nvPr>
        </p:nvSpPr>
        <p:spPr>
          <a:xfrm>
            <a:off x="457200" y="2686734"/>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smtClean="0"/>
              <a:t>Who Regulates Pipeline Safety?</a:t>
            </a:r>
            <a:endParaRPr lang="en-US" sz="3600" b="1" dirty="0"/>
          </a:p>
        </p:txBody>
      </p:sp>
      <p:pic>
        <p:nvPicPr>
          <p:cNvPr id="8" name="~PP1566.WAV">
            <a:hlinkClick r:id="" action="ppaction://media"/>
          </p:cNvPr>
          <p:cNvPicPr>
            <a:picLocks noRot="1" noChangeAspect="1"/>
          </p:cNvPicPr>
          <p:nvPr>
            <a:wavAudioFile r:embed="rId1" name="~PP1566.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43709043"/>
      </p:ext>
    </p:extLst>
  </p:cSld>
  <p:clrMapOvr>
    <a:masterClrMapping/>
  </p:clrMapOvr>
  <p:transition advTm="38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4"/>
          <p:cNvGrpSpPr/>
          <p:nvPr/>
        </p:nvGrpSpPr>
        <p:grpSpPr>
          <a:xfrm rot="776223">
            <a:off x="2743201" y="1371601"/>
            <a:ext cx="5334702" cy="4050948"/>
            <a:chOff x="5948218" y="2643719"/>
            <a:chExt cx="2005611" cy="1669663"/>
          </a:xfrm>
        </p:grpSpPr>
        <p:sp>
          <p:nvSpPr>
            <p:cNvPr id="4" name="Oval 3"/>
            <p:cNvSpPr/>
            <p:nvPr/>
          </p:nvSpPr>
          <p:spPr>
            <a:xfrm>
              <a:off x="7751965" y="2643719"/>
              <a:ext cx="201864" cy="2236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5" name="Freeform 4"/>
            <p:cNvSpPr/>
            <p:nvPr/>
          </p:nvSpPr>
          <p:spPr>
            <a:xfrm>
              <a:off x="5996549" y="2653506"/>
              <a:ext cx="1928033" cy="1646148"/>
            </a:xfrm>
            <a:custGeom>
              <a:avLst/>
              <a:gdLst>
                <a:gd name="connsiteX0" fmla="*/ 0 w 1773382"/>
                <a:gd name="connsiteY0" fmla="*/ 1339273 h 1681018"/>
                <a:gd name="connsiteX1" fmla="*/ 1754910 w 1773382"/>
                <a:gd name="connsiteY1" fmla="*/ 0 h 1681018"/>
                <a:gd name="connsiteX2" fmla="*/ 1773382 w 1773382"/>
                <a:gd name="connsiteY2" fmla="*/ 230909 h 1681018"/>
                <a:gd name="connsiteX3" fmla="*/ 92364 w 1773382"/>
                <a:gd name="connsiteY3" fmla="*/ 1681018 h 1681018"/>
                <a:gd name="connsiteX4" fmla="*/ 0 w 1773382"/>
                <a:gd name="connsiteY4" fmla="*/ 1339273 h 1681018"/>
                <a:gd name="connsiteX0" fmla="*/ 0 w 1858977"/>
                <a:gd name="connsiteY0" fmla="*/ 1367457 h 1681018"/>
                <a:gd name="connsiteX1" fmla="*/ 1840505 w 1858977"/>
                <a:gd name="connsiteY1" fmla="*/ 0 h 1681018"/>
                <a:gd name="connsiteX2" fmla="*/ 1858977 w 1858977"/>
                <a:gd name="connsiteY2" fmla="*/ 230909 h 1681018"/>
                <a:gd name="connsiteX3" fmla="*/ 177959 w 1858977"/>
                <a:gd name="connsiteY3" fmla="*/ 1681018 h 1681018"/>
                <a:gd name="connsiteX4" fmla="*/ 0 w 1858977"/>
                <a:gd name="connsiteY4" fmla="*/ 1367457 h 1681018"/>
                <a:gd name="connsiteX0" fmla="*/ 0 w 1858977"/>
                <a:gd name="connsiteY0" fmla="*/ 1367457 h 1658054"/>
                <a:gd name="connsiteX1" fmla="*/ 1840505 w 1858977"/>
                <a:gd name="connsiteY1" fmla="*/ 0 h 1658054"/>
                <a:gd name="connsiteX2" fmla="*/ 1858977 w 1858977"/>
                <a:gd name="connsiteY2" fmla="*/ 230909 h 1658054"/>
                <a:gd name="connsiteX3" fmla="*/ 191529 w 1858977"/>
                <a:gd name="connsiteY3" fmla="*/ 1658054 h 1658054"/>
                <a:gd name="connsiteX4" fmla="*/ 0 w 1858977"/>
                <a:gd name="connsiteY4" fmla="*/ 1367457 h 1658054"/>
                <a:gd name="connsiteX0" fmla="*/ 0 w 1858977"/>
                <a:gd name="connsiteY0" fmla="*/ 1355551 h 1646148"/>
                <a:gd name="connsiteX1" fmla="*/ 1809549 w 1858977"/>
                <a:gd name="connsiteY1" fmla="*/ 0 h 1646148"/>
                <a:gd name="connsiteX2" fmla="*/ 1858977 w 1858977"/>
                <a:gd name="connsiteY2" fmla="*/ 219003 h 1646148"/>
                <a:gd name="connsiteX3" fmla="*/ 191529 w 1858977"/>
                <a:gd name="connsiteY3" fmla="*/ 1646148 h 1646148"/>
                <a:gd name="connsiteX4" fmla="*/ 0 w 1858977"/>
                <a:gd name="connsiteY4" fmla="*/ 1355551 h 1646148"/>
                <a:gd name="connsiteX0" fmla="*/ 0 w 1928033"/>
                <a:gd name="connsiteY0" fmla="*/ 1355551 h 1646148"/>
                <a:gd name="connsiteX1" fmla="*/ 1809549 w 1928033"/>
                <a:gd name="connsiteY1" fmla="*/ 0 h 1646148"/>
                <a:gd name="connsiteX2" fmla="*/ 1928033 w 1928033"/>
                <a:gd name="connsiteY2" fmla="*/ 176141 h 1646148"/>
                <a:gd name="connsiteX3" fmla="*/ 191529 w 1928033"/>
                <a:gd name="connsiteY3" fmla="*/ 1646148 h 1646148"/>
                <a:gd name="connsiteX4" fmla="*/ 0 w 1928033"/>
                <a:gd name="connsiteY4" fmla="*/ 1355551 h 164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33" h="1646148">
                  <a:moveTo>
                    <a:pt x="0" y="1355551"/>
                  </a:moveTo>
                  <a:lnTo>
                    <a:pt x="1809549" y="0"/>
                  </a:lnTo>
                  <a:lnTo>
                    <a:pt x="1928033" y="176141"/>
                  </a:lnTo>
                  <a:lnTo>
                    <a:pt x="191529" y="1646148"/>
                  </a:lnTo>
                  <a:lnTo>
                    <a:pt x="0" y="1355551"/>
                  </a:lnTo>
                  <a:close/>
                </a:path>
              </a:pathLst>
            </a:custGeom>
            <a:gradFill>
              <a:gsLst>
                <a:gs pos="0">
                  <a:schemeClr val="bg1">
                    <a:lumMod val="85000"/>
                  </a:schemeClr>
                </a:gs>
                <a:gs pos="50000">
                  <a:schemeClr val="tx1"/>
                </a:gs>
                <a:gs pos="100000">
                  <a:schemeClr val="tx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6" name="Oval 5"/>
            <p:cNvSpPr/>
            <p:nvPr/>
          </p:nvSpPr>
          <p:spPr>
            <a:xfrm>
              <a:off x="5948218" y="3980873"/>
              <a:ext cx="300182" cy="332509"/>
            </a:xfrm>
            <a:prstGeom prst="ellipse">
              <a:avLst/>
            </a:prstGeom>
            <a:gradFill flip="none" rotWithShape="1">
              <a:gsLst>
                <a:gs pos="0">
                  <a:schemeClr val="tx1">
                    <a:lumMod val="50000"/>
                    <a:lumOff val="50000"/>
                  </a:schemeClr>
                </a:gs>
                <a:gs pos="50000">
                  <a:schemeClr val="tx1"/>
                </a:gs>
                <a:gs pos="100000">
                  <a:schemeClr val="bg1">
                    <a:lumMod val="75000"/>
                  </a:schemeClr>
                </a:gs>
              </a:gsLst>
              <a:lin ang="8400000" scaled="0"/>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sp>
        <p:nvSpPr>
          <p:cNvPr id="2" name="Title 1"/>
          <p:cNvSpPr>
            <a:spLocks noGrp="1"/>
          </p:cNvSpPr>
          <p:nvPr>
            <p:ph type="title"/>
          </p:nvPr>
        </p:nvSpPr>
        <p:spPr>
          <a:xfrm>
            <a:off x="457200" y="2686734"/>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a:t>Energy Pipelines 101</a:t>
            </a:r>
          </a:p>
        </p:txBody>
      </p:sp>
      <p:pic>
        <p:nvPicPr>
          <p:cNvPr id="8" name="~PP871.WAV">
            <a:hlinkClick r:id="" action="ppaction://media"/>
          </p:cNvPr>
          <p:cNvPicPr>
            <a:picLocks noRot="1" noChangeAspect="1"/>
          </p:cNvPicPr>
          <p:nvPr>
            <a:wavAudioFile r:embed="rId1" name="~PP871.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915719065"/>
      </p:ext>
    </p:extLst>
  </p:cSld>
  <p:clrMapOvr>
    <a:masterClrMapping/>
  </p:clrMapOvr>
  <p:transition advTm="13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49023" y="2057400"/>
            <a:ext cx="1905000" cy="2133600"/>
            <a:chOff x="7010400" y="2743200"/>
            <a:chExt cx="1828800" cy="2286000"/>
          </a:xfrm>
        </p:grpSpPr>
        <p:sp>
          <p:nvSpPr>
            <p:cNvPr id="5" name="Rectangle 4"/>
            <p:cNvSpPr/>
            <p:nvPr/>
          </p:nvSpPr>
          <p:spPr>
            <a:xfrm>
              <a:off x="7391400" y="2743200"/>
              <a:ext cx="1447800" cy="685800"/>
            </a:xfrm>
            <a:prstGeom prst="rect">
              <a:avLst/>
            </a:prstGeom>
            <a:noFill/>
            <a:ln w="38100" cap="rnd" cmpd="tri">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Office of Pipeline Safety</a:t>
              </a:r>
              <a:endParaRPr lang="en-US" sz="1600" dirty="0">
                <a:solidFill>
                  <a:schemeClr val="tx1"/>
                </a:solidFill>
              </a:endParaRPr>
            </a:p>
          </p:txBody>
        </p:sp>
        <p:sp>
          <p:nvSpPr>
            <p:cNvPr id="6" name="Rectangle 5"/>
            <p:cNvSpPr/>
            <p:nvPr/>
          </p:nvSpPr>
          <p:spPr>
            <a:xfrm>
              <a:off x="7391400" y="4191000"/>
              <a:ext cx="1447800" cy="838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Hazardous Materials Safety</a:t>
              </a:r>
              <a:endParaRPr lang="en-US" sz="1600" dirty="0">
                <a:solidFill>
                  <a:schemeClr val="tx1"/>
                </a:solidFill>
              </a:endParaRPr>
            </a:p>
          </p:txBody>
        </p:sp>
        <p:cxnSp>
          <p:nvCxnSpPr>
            <p:cNvPr id="12" name="Straight Connector 11"/>
            <p:cNvCxnSpPr/>
            <p:nvPr/>
          </p:nvCxnSpPr>
          <p:spPr>
            <a:xfrm>
              <a:off x="7010400" y="3810000"/>
              <a:ext cx="1066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8077200" y="3429000"/>
              <a:ext cx="0" cy="76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32" name="Picture 31"/>
          <p:cNvPicPr>
            <a:picLocks noChangeAspect="1" noChangeArrowheads="1"/>
          </p:cNvPicPr>
          <p:nvPr/>
        </p:nvPicPr>
        <p:blipFill>
          <a:blip r:embed="rId4" cstate="print"/>
          <a:srcRect/>
          <a:stretch>
            <a:fillRect/>
          </a:stretch>
        </p:blipFill>
        <p:spPr bwMode="auto">
          <a:xfrm>
            <a:off x="1143000" y="1831976"/>
            <a:ext cx="5406023" cy="3407116"/>
          </a:xfrm>
          <a:prstGeom prst="rect">
            <a:avLst/>
          </a:prstGeom>
          <a:noFill/>
          <a:ln>
            <a:solidFill>
              <a:schemeClr val="tx1"/>
            </a:solidFill>
          </a:ln>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5623" y="1180094"/>
            <a:ext cx="3505200" cy="651882"/>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a:spLocks noGrp="1"/>
          </p:cNvSpPr>
          <p:nvPr>
            <p:ph type="title"/>
          </p:nvPr>
        </p:nvSpPr>
        <p:spPr>
          <a:xfrm>
            <a:off x="170147" y="301086"/>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algn="l"/>
            <a:r>
              <a:rPr lang="en-US" sz="3600" b="1" dirty="0"/>
              <a:t>Who regulates </a:t>
            </a:r>
            <a:r>
              <a:rPr lang="en-US" sz="3600" b="1" dirty="0" smtClean="0"/>
              <a:t>pipelines…Federal</a:t>
            </a:r>
            <a:endParaRPr lang="en-US" sz="3600" b="1" dirty="0"/>
          </a:p>
        </p:txBody>
      </p:sp>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5" y="5562600"/>
            <a:ext cx="3276600" cy="866775"/>
          </a:xfrm>
          <a:prstGeom prst="rect">
            <a:avLst/>
          </a:prstGeom>
          <a:noFill/>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9500" y="5615160"/>
            <a:ext cx="5410200" cy="785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P3037.WAV">
            <a:hlinkClick r:id="" action="ppaction://media"/>
          </p:cNvPr>
          <p:cNvPicPr>
            <a:picLocks noRot="1" noChangeAspect="1"/>
          </p:cNvPicPr>
          <p:nvPr>
            <a:wavAudioFile r:embed="rId1" name="~PP3037.WAV"/>
          </p:nvPr>
        </p:nvPicPr>
        <p:blipFill>
          <a:blip r:embed="rId8"/>
          <a:stretch>
            <a:fillRect/>
          </a:stretch>
        </p:blipFill>
        <p:spPr>
          <a:xfrm>
            <a:off x="8696325" y="6410325"/>
            <a:ext cx="304800" cy="304800"/>
          </a:xfrm>
          <a:prstGeom prst="rect">
            <a:avLst/>
          </a:prstGeom>
        </p:spPr>
      </p:pic>
    </p:spTree>
  </p:cSld>
  <p:clrMapOvr>
    <a:masterClrMapping/>
  </p:clrMapOvr>
  <p:transition advTm="504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974"/>
            <a:ext cx="8229600" cy="1200329"/>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algn="l"/>
            <a:r>
              <a:rPr lang="en-US" sz="3600" b="1" dirty="0"/>
              <a:t>Code of Federal Regulation </a:t>
            </a:r>
            <a:br>
              <a:rPr lang="en-US" sz="3600" b="1" dirty="0"/>
            </a:br>
            <a:r>
              <a:rPr lang="en-US" sz="3600" b="1" dirty="0"/>
              <a:t>Pipeline Safety - Title 49 Part 190 - 199</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524000"/>
            <a:ext cx="5694932" cy="5011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P1847.WAV">
            <a:hlinkClick r:id="" action="ppaction://media"/>
          </p:cNvPr>
          <p:cNvPicPr>
            <a:picLocks noRot="1" noChangeAspect="1"/>
          </p:cNvPicPr>
          <p:nvPr>
            <a:wavAudioFile r:embed="rId1" name="~PP1847.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088750053"/>
      </p:ext>
    </p:extLst>
  </p:cSld>
  <p:clrMapOvr>
    <a:masterClrMapping/>
  </p:clrMapOvr>
  <p:transition advTm="80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576" y="1066800"/>
            <a:ext cx="5233320" cy="2895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304800"/>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smtClean="0"/>
              <a:t>North Dakota Pipeline Safety Regulation</a:t>
            </a:r>
          </a:p>
        </p:txBody>
      </p:sp>
      <p:pic>
        <p:nvPicPr>
          <p:cNvPr id="19458" name="Picture 2" descr="Virginia Department of Mines, Mineral and Energy">
            <a:hlinkClick r:id="rId5"/>
          </p:cNvPr>
          <p:cNvPicPr>
            <a:picLocks noChangeAspect="1" noChangeArrowheads="1"/>
          </p:cNvPicPr>
          <p:nvPr/>
        </p:nvPicPr>
        <p:blipFill>
          <a:blip r:embed="rId6" cstate="print"/>
          <a:srcRect/>
          <a:stretch>
            <a:fillRect/>
          </a:stretch>
        </p:blipFill>
        <p:spPr bwMode="auto">
          <a:xfrm>
            <a:off x="155575" y="-457200"/>
            <a:ext cx="1428750" cy="952500"/>
          </a:xfrm>
          <a:prstGeom prst="rect">
            <a:avLst/>
          </a:prstGeom>
          <a:noFill/>
        </p:spPr>
      </p:pic>
      <p:pic>
        <p:nvPicPr>
          <p:cNvPr id="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1752600"/>
            <a:ext cx="5465302" cy="2655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76600" y="2590800"/>
            <a:ext cx="4876800" cy="28625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P341.WAV">
            <a:hlinkClick r:id="" action="ppaction://media"/>
          </p:cNvPr>
          <p:cNvPicPr>
            <a:picLocks noRot="1" noChangeAspect="1"/>
          </p:cNvPicPr>
          <p:nvPr>
            <a:wavAudioFile r:embed="rId1" name="~PP341.WAV"/>
          </p:nvPr>
        </p:nvPicPr>
        <p:blipFill>
          <a:blip r:embed="rId9"/>
          <a:stretch>
            <a:fillRect/>
          </a:stretch>
        </p:blipFill>
        <p:spPr>
          <a:xfrm>
            <a:off x="8696325" y="6410325"/>
            <a:ext cx="304800" cy="304800"/>
          </a:xfrm>
          <a:prstGeom prst="rect">
            <a:avLst/>
          </a:prstGeom>
        </p:spPr>
      </p:pic>
    </p:spTree>
  </p:cSld>
  <p:clrMapOvr>
    <a:masterClrMapping/>
  </p:clrMapOvr>
  <p:transition advTm="67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smtClean="0"/>
              <a:t>North Dakota Pipeline Safety Regulation</a:t>
            </a:r>
          </a:p>
        </p:txBody>
      </p:sp>
      <p:pic>
        <p:nvPicPr>
          <p:cNvPr id="19458" name="Picture 2" descr="Virginia Department of Mines, Mineral and Energy">
            <a:hlinkClick r:id="rId4"/>
          </p:cNvPr>
          <p:cNvPicPr>
            <a:picLocks noChangeAspect="1" noChangeArrowheads="1"/>
          </p:cNvPicPr>
          <p:nvPr/>
        </p:nvPicPr>
        <p:blipFill>
          <a:blip r:embed="rId5" cstate="print"/>
          <a:srcRect/>
          <a:stretch>
            <a:fillRect/>
          </a:stretch>
        </p:blipFill>
        <p:spPr bwMode="auto">
          <a:xfrm>
            <a:off x="155575" y="-457200"/>
            <a:ext cx="1428750" cy="952500"/>
          </a:xfrm>
          <a:prstGeom prst="rect">
            <a:avLst/>
          </a:prstGeom>
          <a:noFill/>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170672"/>
            <a:ext cx="8305800" cy="5427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5360930"/>
            <a:ext cx="7669850" cy="91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p:cNvSpPr/>
          <p:nvPr/>
        </p:nvSpPr>
        <p:spPr>
          <a:xfrm>
            <a:off x="438150" y="4724400"/>
            <a:ext cx="1143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82550" y="5315816"/>
            <a:ext cx="1746250" cy="14659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P3999.WAV">
            <a:hlinkClick r:id="" action="ppaction://media"/>
          </p:cNvPr>
          <p:cNvPicPr>
            <a:picLocks noRot="1" noChangeAspect="1"/>
          </p:cNvPicPr>
          <p:nvPr>
            <a:wavAudioFile r:embed="rId1" name="~PP3999.WAV"/>
          </p:nvPr>
        </p:nvPicPr>
        <p:blipFill>
          <a:blip r:embed="rId8"/>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370892180"/>
      </p:ext>
    </p:extLst>
  </p:cSld>
  <p:clrMapOvr>
    <a:masterClrMapping/>
  </p:clrMapOvr>
  <p:transition advTm="36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973"/>
            <a:ext cx="8229600" cy="1200329"/>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smtClean="0"/>
              <a:t>North Dakota </a:t>
            </a:r>
            <a:r>
              <a:rPr lang="en-US" sz="3600" b="1" dirty="0"/>
              <a:t>Pipeline Safety </a:t>
            </a:r>
            <a:r>
              <a:rPr lang="en-US" sz="3600" b="1" dirty="0" smtClean="0"/>
              <a:t>&amp; </a:t>
            </a:r>
            <a:br>
              <a:rPr lang="en-US" sz="3600" b="1" dirty="0" smtClean="0"/>
            </a:br>
            <a:r>
              <a:rPr lang="en-US" sz="3600" b="1" dirty="0" smtClean="0"/>
              <a:t>Excavation Damage Prevention Codes</a:t>
            </a:r>
            <a:endParaRPr lang="en-US" sz="3600" b="1" dirty="0"/>
          </a:p>
        </p:txBody>
      </p:sp>
      <p:sp>
        <p:nvSpPr>
          <p:cNvPr id="4" name="Content Placeholder 3"/>
          <p:cNvSpPr>
            <a:spLocks noGrp="1"/>
          </p:cNvSpPr>
          <p:nvPr>
            <p:ph idx="1"/>
          </p:nvPr>
        </p:nvSpPr>
        <p:spPr/>
        <p:txBody>
          <a:bodyPr/>
          <a:lstStyle/>
          <a:p>
            <a:r>
              <a:rPr lang="en-US" dirty="0" smtClean="0"/>
              <a:t>North Dakota pipeline safety codes are equivalent to the Federal codes.</a:t>
            </a:r>
          </a:p>
          <a:p>
            <a:r>
              <a:rPr lang="en-US" dirty="0" smtClean="0"/>
              <a:t>Excavation Damage codes are under Chapter 49-23 One-call excavation notice system</a:t>
            </a:r>
          </a:p>
          <a:p>
            <a:endParaRPr lang="en-US" dirty="0"/>
          </a:p>
        </p:txBody>
      </p:sp>
      <p:pic>
        <p:nvPicPr>
          <p:cNvPr id="2050" name="Picture 2" descr="C:\Users\JULIE~1.GAL\AppData\Local\Temp\1\SNAGHTML12f7718.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48331">
            <a:off x="2209800" y="3886200"/>
            <a:ext cx="4333875" cy="4652643"/>
          </a:xfrm>
          <a:prstGeom prst="rect">
            <a:avLst/>
          </a:prstGeom>
          <a:noFill/>
          <a:extLst>
            <a:ext uri="{909E8E84-426E-40DD-AFC4-6F175D3DCCD1}">
              <a14:hiddenFill xmlns:a14="http://schemas.microsoft.com/office/drawing/2010/main">
                <a:solidFill>
                  <a:srgbClr val="FFFFFF"/>
                </a:solidFill>
              </a14:hiddenFill>
            </a:ext>
          </a:extLst>
        </p:spPr>
      </p:pic>
      <p:pic>
        <p:nvPicPr>
          <p:cNvPr id="5" name="~PP639.WAV">
            <a:hlinkClick r:id="" action="ppaction://media"/>
          </p:cNvPr>
          <p:cNvPicPr>
            <a:picLocks noRot="1" noChangeAspect="1"/>
          </p:cNvPicPr>
          <p:nvPr>
            <a:wavAudioFile r:embed="rId1" name="~PP639.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027451170"/>
      </p:ext>
    </p:extLst>
  </p:cSld>
  <p:clrMapOvr>
    <a:masterClrMapping/>
  </p:clrMapOvr>
  <p:transition advTm="209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5973"/>
            <a:ext cx="8229600" cy="1200329"/>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smtClean="0"/>
              <a:t>State &amp; Local </a:t>
            </a:r>
            <a:r>
              <a:rPr lang="en-US" sz="3600" b="1" dirty="0"/>
              <a:t>Government Role in </a:t>
            </a:r>
            <a:r>
              <a:rPr lang="en-US" sz="3600" b="1" dirty="0" smtClean="0"/>
              <a:t/>
            </a:r>
            <a:br>
              <a:rPr lang="en-US" sz="3600" b="1" dirty="0" smtClean="0"/>
            </a:br>
            <a:r>
              <a:rPr lang="en-US" sz="3600" b="1" dirty="0" smtClean="0"/>
              <a:t>Pipeline </a:t>
            </a:r>
            <a:r>
              <a:rPr lang="en-US" sz="3600" b="1" dirty="0"/>
              <a:t>Safety</a:t>
            </a:r>
          </a:p>
        </p:txBody>
      </p:sp>
      <p:sp>
        <p:nvSpPr>
          <p:cNvPr id="3" name="Content Placeholder 2"/>
          <p:cNvSpPr>
            <a:spLocks noGrp="1"/>
          </p:cNvSpPr>
          <p:nvPr>
            <p:ph idx="1"/>
          </p:nvPr>
        </p:nvSpPr>
        <p:spPr>
          <a:xfrm>
            <a:off x="457200" y="1828800"/>
            <a:ext cx="8229600" cy="3505200"/>
          </a:xfrm>
        </p:spPr>
        <p:txBody>
          <a:bodyPr/>
          <a:lstStyle/>
          <a:p>
            <a:r>
              <a:rPr lang="en-US" dirty="0"/>
              <a:t>Public Awareness of Pipelines</a:t>
            </a:r>
          </a:p>
          <a:p>
            <a:r>
              <a:rPr lang="en-US" dirty="0"/>
              <a:t>Excavation Damage Prevention</a:t>
            </a:r>
          </a:p>
          <a:p>
            <a:r>
              <a:rPr lang="en-US" dirty="0"/>
              <a:t>Emergency </a:t>
            </a:r>
            <a:r>
              <a:rPr lang="en-US" dirty="0" smtClean="0"/>
              <a:t>Preparedness, Response, &amp; Recovery</a:t>
            </a:r>
          </a:p>
          <a:p>
            <a:r>
              <a:rPr lang="en-US" b="1" dirty="0" smtClean="0"/>
              <a:t>Land Use and Development Planning Authority…</a:t>
            </a:r>
          </a:p>
        </p:txBody>
      </p:sp>
      <p:pic>
        <p:nvPicPr>
          <p:cNvPr id="4" name="~PP2893.WAV">
            <a:hlinkClick r:id="" action="ppaction://media"/>
          </p:cNvPr>
          <p:cNvPicPr>
            <a:picLocks noRot="1" noChangeAspect="1"/>
          </p:cNvPicPr>
          <p:nvPr>
            <a:wavAudioFile r:embed="rId1" name="~PP2893.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332713034"/>
      </p:ext>
    </p:extLst>
  </p:cSld>
  <p:clrMapOvr>
    <a:masterClrMapping/>
  </p:clrMapOvr>
  <p:transition advTm="34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63769"/>
            <a:ext cx="8184777" cy="63246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34"/>
          <p:cNvGrpSpPr/>
          <p:nvPr/>
        </p:nvGrpSpPr>
        <p:grpSpPr>
          <a:xfrm rot="572381">
            <a:off x="912637" y="1023651"/>
            <a:ext cx="5334702" cy="4050948"/>
            <a:chOff x="5948218" y="2643719"/>
            <a:chExt cx="2005611" cy="1669663"/>
          </a:xfrm>
        </p:grpSpPr>
        <p:sp>
          <p:nvSpPr>
            <p:cNvPr id="6" name="Oval 5"/>
            <p:cNvSpPr/>
            <p:nvPr/>
          </p:nvSpPr>
          <p:spPr>
            <a:xfrm>
              <a:off x="7751965" y="2643719"/>
              <a:ext cx="201864" cy="2236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7" name="Freeform 6"/>
            <p:cNvSpPr/>
            <p:nvPr/>
          </p:nvSpPr>
          <p:spPr>
            <a:xfrm>
              <a:off x="5996549" y="2653506"/>
              <a:ext cx="1928033" cy="1646148"/>
            </a:xfrm>
            <a:custGeom>
              <a:avLst/>
              <a:gdLst>
                <a:gd name="connsiteX0" fmla="*/ 0 w 1773382"/>
                <a:gd name="connsiteY0" fmla="*/ 1339273 h 1681018"/>
                <a:gd name="connsiteX1" fmla="*/ 1754910 w 1773382"/>
                <a:gd name="connsiteY1" fmla="*/ 0 h 1681018"/>
                <a:gd name="connsiteX2" fmla="*/ 1773382 w 1773382"/>
                <a:gd name="connsiteY2" fmla="*/ 230909 h 1681018"/>
                <a:gd name="connsiteX3" fmla="*/ 92364 w 1773382"/>
                <a:gd name="connsiteY3" fmla="*/ 1681018 h 1681018"/>
                <a:gd name="connsiteX4" fmla="*/ 0 w 1773382"/>
                <a:gd name="connsiteY4" fmla="*/ 1339273 h 1681018"/>
                <a:gd name="connsiteX0" fmla="*/ 0 w 1858977"/>
                <a:gd name="connsiteY0" fmla="*/ 1367457 h 1681018"/>
                <a:gd name="connsiteX1" fmla="*/ 1840505 w 1858977"/>
                <a:gd name="connsiteY1" fmla="*/ 0 h 1681018"/>
                <a:gd name="connsiteX2" fmla="*/ 1858977 w 1858977"/>
                <a:gd name="connsiteY2" fmla="*/ 230909 h 1681018"/>
                <a:gd name="connsiteX3" fmla="*/ 177959 w 1858977"/>
                <a:gd name="connsiteY3" fmla="*/ 1681018 h 1681018"/>
                <a:gd name="connsiteX4" fmla="*/ 0 w 1858977"/>
                <a:gd name="connsiteY4" fmla="*/ 1367457 h 1681018"/>
                <a:gd name="connsiteX0" fmla="*/ 0 w 1858977"/>
                <a:gd name="connsiteY0" fmla="*/ 1367457 h 1658054"/>
                <a:gd name="connsiteX1" fmla="*/ 1840505 w 1858977"/>
                <a:gd name="connsiteY1" fmla="*/ 0 h 1658054"/>
                <a:gd name="connsiteX2" fmla="*/ 1858977 w 1858977"/>
                <a:gd name="connsiteY2" fmla="*/ 230909 h 1658054"/>
                <a:gd name="connsiteX3" fmla="*/ 191529 w 1858977"/>
                <a:gd name="connsiteY3" fmla="*/ 1658054 h 1658054"/>
                <a:gd name="connsiteX4" fmla="*/ 0 w 1858977"/>
                <a:gd name="connsiteY4" fmla="*/ 1367457 h 1658054"/>
                <a:gd name="connsiteX0" fmla="*/ 0 w 1858977"/>
                <a:gd name="connsiteY0" fmla="*/ 1355551 h 1646148"/>
                <a:gd name="connsiteX1" fmla="*/ 1809549 w 1858977"/>
                <a:gd name="connsiteY1" fmla="*/ 0 h 1646148"/>
                <a:gd name="connsiteX2" fmla="*/ 1858977 w 1858977"/>
                <a:gd name="connsiteY2" fmla="*/ 219003 h 1646148"/>
                <a:gd name="connsiteX3" fmla="*/ 191529 w 1858977"/>
                <a:gd name="connsiteY3" fmla="*/ 1646148 h 1646148"/>
                <a:gd name="connsiteX4" fmla="*/ 0 w 1858977"/>
                <a:gd name="connsiteY4" fmla="*/ 1355551 h 1646148"/>
                <a:gd name="connsiteX0" fmla="*/ 0 w 1928033"/>
                <a:gd name="connsiteY0" fmla="*/ 1355551 h 1646148"/>
                <a:gd name="connsiteX1" fmla="*/ 1809549 w 1928033"/>
                <a:gd name="connsiteY1" fmla="*/ 0 h 1646148"/>
                <a:gd name="connsiteX2" fmla="*/ 1928033 w 1928033"/>
                <a:gd name="connsiteY2" fmla="*/ 176141 h 1646148"/>
                <a:gd name="connsiteX3" fmla="*/ 191529 w 1928033"/>
                <a:gd name="connsiteY3" fmla="*/ 1646148 h 1646148"/>
                <a:gd name="connsiteX4" fmla="*/ 0 w 1928033"/>
                <a:gd name="connsiteY4" fmla="*/ 1355551 h 164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33" h="1646148">
                  <a:moveTo>
                    <a:pt x="0" y="1355551"/>
                  </a:moveTo>
                  <a:lnTo>
                    <a:pt x="1809549" y="0"/>
                  </a:lnTo>
                  <a:lnTo>
                    <a:pt x="1928033" y="176141"/>
                  </a:lnTo>
                  <a:lnTo>
                    <a:pt x="191529" y="1646148"/>
                  </a:lnTo>
                  <a:lnTo>
                    <a:pt x="0" y="1355551"/>
                  </a:lnTo>
                  <a:close/>
                </a:path>
              </a:pathLst>
            </a:custGeom>
            <a:gradFill>
              <a:gsLst>
                <a:gs pos="0">
                  <a:schemeClr val="bg1">
                    <a:lumMod val="85000"/>
                  </a:schemeClr>
                </a:gs>
                <a:gs pos="50000">
                  <a:schemeClr val="tx1"/>
                </a:gs>
                <a:gs pos="100000">
                  <a:schemeClr val="tx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8" name="Oval 7"/>
            <p:cNvSpPr/>
            <p:nvPr/>
          </p:nvSpPr>
          <p:spPr>
            <a:xfrm>
              <a:off x="5948218" y="3980873"/>
              <a:ext cx="300182" cy="332509"/>
            </a:xfrm>
            <a:prstGeom prst="ellipse">
              <a:avLst/>
            </a:prstGeom>
            <a:gradFill flip="none" rotWithShape="1">
              <a:gsLst>
                <a:gs pos="0">
                  <a:schemeClr val="tx1">
                    <a:lumMod val="50000"/>
                    <a:lumOff val="50000"/>
                  </a:schemeClr>
                </a:gs>
                <a:gs pos="50000">
                  <a:schemeClr val="tx1"/>
                </a:gs>
                <a:gs pos="100000">
                  <a:schemeClr val="bg1">
                    <a:lumMod val="75000"/>
                  </a:schemeClr>
                </a:gs>
              </a:gsLst>
              <a:lin ang="8400000" scaled="0"/>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sp>
        <p:nvSpPr>
          <p:cNvPr id="2" name="Title 1"/>
          <p:cNvSpPr>
            <a:spLocks noGrp="1"/>
          </p:cNvSpPr>
          <p:nvPr>
            <p:ph type="title"/>
          </p:nvPr>
        </p:nvSpPr>
        <p:spPr>
          <a:xfrm>
            <a:off x="457200" y="2686734"/>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smtClean="0"/>
              <a:t>Pipeline Safety &amp; Land Planning Authority</a:t>
            </a:r>
            <a:endParaRPr lang="en-US" sz="3600" b="1" dirty="0"/>
          </a:p>
        </p:txBody>
      </p:sp>
      <p:pic>
        <p:nvPicPr>
          <p:cNvPr id="9" name="~PP2900.WAV">
            <a:hlinkClick r:id="" action="ppaction://media"/>
          </p:cNvPr>
          <p:cNvPicPr>
            <a:picLocks noRot="1" noChangeAspect="1"/>
          </p:cNvPicPr>
          <p:nvPr>
            <a:wavAudioFile r:embed="rId1" name="~PP2900.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218395519"/>
      </p:ext>
    </p:extLst>
  </p:cSld>
  <p:clrMapOvr>
    <a:masterClrMapping/>
  </p:clrMapOvr>
  <p:transition advTm="39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4" cstate="screen">
            <a:lum contrast="20000"/>
          </a:blip>
          <a:srcRect l="1817" t="5363" r="4546" b="14523"/>
          <a:stretch>
            <a:fillRect/>
          </a:stretch>
        </p:blipFill>
        <p:spPr bwMode="auto">
          <a:xfrm>
            <a:off x="695804" y="2438400"/>
            <a:ext cx="7848600" cy="3547852"/>
          </a:xfrm>
          <a:prstGeom prst="rect">
            <a:avLst/>
          </a:prstGeom>
          <a:noFill/>
          <a:ln w="9525">
            <a:noFill/>
            <a:miter lim="800000"/>
            <a:headEnd/>
            <a:tailEnd/>
          </a:ln>
        </p:spPr>
      </p:pic>
      <p:sp>
        <p:nvSpPr>
          <p:cNvPr id="12" name="TextBox 11"/>
          <p:cNvSpPr txBox="1"/>
          <p:nvPr/>
        </p:nvSpPr>
        <p:spPr>
          <a:xfrm>
            <a:off x="699614" y="1733652"/>
            <a:ext cx="7980562" cy="461665"/>
          </a:xfrm>
          <a:prstGeom prst="rect">
            <a:avLst/>
          </a:prstGeom>
          <a:noFill/>
        </p:spPr>
        <p:txBody>
          <a:bodyPr wrap="square" rtlCol="0">
            <a:spAutoFit/>
          </a:bodyPr>
          <a:lstStyle/>
          <a:p>
            <a:endParaRPr lang="en-US" sz="2400" i="1" dirty="0">
              <a:latin typeface="+mn-lt"/>
            </a:endParaRPr>
          </a:p>
        </p:txBody>
      </p:sp>
      <p:sp>
        <p:nvSpPr>
          <p:cNvPr id="9" name="TextBox 8"/>
          <p:cNvSpPr txBox="1"/>
          <p:nvPr/>
        </p:nvSpPr>
        <p:spPr>
          <a:xfrm>
            <a:off x="709942" y="1991380"/>
            <a:ext cx="915635" cy="523220"/>
          </a:xfrm>
          <a:prstGeom prst="rect">
            <a:avLst/>
          </a:prstGeom>
          <a:noFill/>
        </p:spPr>
        <p:txBody>
          <a:bodyPr wrap="none" rtlCol="0">
            <a:spAutoFit/>
          </a:bodyPr>
          <a:lstStyle/>
          <a:p>
            <a:r>
              <a:rPr lang="en-US" sz="2800" b="1" dirty="0" smtClean="0">
                <a:solidFill>
                  <a:srgbClr val="0070C0"/>
                </a:solidFill>
                <a:latin typeface="+mn-lt"/>
              </a:rPr>
              <a:t>1990</a:t>
            </a:r>
            <a:endParaRPr lang="en-US" sz="2800" b="1" dirty="0">
              <a:solidFill>
                <a:srgbClr val="0070C0"/>
              </a:solidFill>
              <a:latin typeface="+mn-lt"/>
            </a:endParaRPr>
          </a:p>
        </p:txBody>
      </p:sp>
      <p:sp>
        <p:nvSpPr>
          <p:cNvPr id="10" name="TextBox 9"/>
          <p:cNvSpPr txBox="1"/>
          <p:nvPr/>
        </p:nvSpPr>
        <p:spPr>
          <a:xfrm>
            <a:off x="4735716" y="1991380"/>
            <a:ext cx="915635" cy="523220"/>
          </a:xfrm>
          <a:prstGeom prst="rect">
            <a:avLst/>
          </a:prstGeom>
          <a:noFill/>
        </p:spPr>
        <p:txBody>
          <a:bodyPr wrap="none" rtlCol="0">
            <a:spAutoFit/>
          </a:bodyPr>
          <a:lstStyle/>
          <a:p>
            <a:r>
              <a:rPr lang="en-US" sz="2800" b="1" dirty="0" smtClean="0">
                <a:solidFill>
                  <a:srgbClr val="0070C0"/>
                </a:solidFill>
                <a:latin typeface="+mn-lt"/>
              </a:rPr>
              <a:t>2002</a:t>
            </a:r>
            <a:endParaRPr lang="en-US" sz="2800" b="1" dirty="0">
              <a:solidFill>
                <a:srgbClr val="0070C0"/>
              </a:solidFill>
              <a:latin typeface="+mn-lt"/>
            </a:endParaRPr>
          </a:p>
        </p:txBody>
      </p:sp>
      <p:sp>
        <p:nvSpPr>
          <p:cNvPr id="11" name="Freeform 10"/>
          <p:cNvSpPr/>
          <p:nvPr/>
        </p:nvSpPr>
        <p:spPr>
          <a:xfrm>
            <a:off x="2381061" y="2435382"/>
            <a:ext cx="525101" cy="3558012"/>
          </a:xfrm>
          <a:custGeom>
            <a:avLst/>
            <a:gdLst>
              <a:gd name="connsiteX0" fmla="*/ 525101 w 525101"/>
              <a:gd name="connsiteY0" fmla="*/ 3558012 h 3558012"/>
              <a:gd name="connsiteX1" fmla="*/ 217284 w 525101"/>
              <a:gd name="connsiteY1" fmla="*/ 1792586 h 3558012"/>
              <a:gd name="connsiteX2" fmla="*/ 0 w 525101"/>
              <a:gd name="connsiteY2" fmla="*/ 0 h 3558012"/>
            </a:gdLst>
            <a:ahLst/>
            <a:cxnLst>
              <a:cxn ang="0">
                <a:pos x="connsiteX0" y="connsiteY0"/>
              </a:cxn>
              <a:cxn ang="0">
                <a:pos x="connsiteX1" y="connsiteY1"/>
              </a:cxn>
              <a:cxn ang="0">
                <a:pos x="connsiteX2" y="connsiteY2"/>
              </a:cxn>
            </a:cxnLst>
            <a:rect l="l" t="t" r="r" b="b"/>
            <a:pathLst>
              <a:path w="525101" h="3558012">
                <a:moveTo>
                  <a:pt x="525101" y="3558012"/>
                </a:moveTo>
                <a:cubicBezTo>
                  <a:pt x="414951" y="2971800"/>
                  <a:pt x="304801" y="2385588"/>
                  <a:pt x="217284" y="1792586"/>
                </a:cubicBezTo>
                <a:cubicBezTo>
                  <a:pt x="129767" y="1199584"/>
                  <a:pt x="64883" y="599792"/>
                  <a:pt x="0" y="0"/>
                </a:cubicBezTo>
              </a:path>
            </a:pathLst>
          </a:custGeom>
          <a:ln w="57150">
            <a:solidFill>
              <a:srgbClr val="FFC000"/>
            </a:solidFill>
          </a:ln>
          <a:effectLst>
            <a:outerShdw blurRad="50800" dist="38100" dir="2700000" algn="tl" rotWithShape="0">
              <a:prstClr val="black">
                <a:alpha val="40000"/>
              </a:prstClr>
            </a:outerShdw>
          </a:effectLst>
          <a:scene3d>
            <a:camera prst="orthographicFront"/>
            <a:lightRig rig="threePt" dir="t">
              <a:rot lat="0" lon="0" rev="6600000"/>
            </a:lightRig>
          </a:scene3d>
          <a:sp3d>
            <a:bevelT w="3175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6411362" y="2430855"/>
            <a:ext cx="525101" cy="3558012"/>
          </a:xfrm>
          <a:custGeom>
            <a:avLst/>
            <a:gdLst>
              <a:gd name="connsiteX0" fmla="*/ 525101 w 525101"/>
              <a:gd name="connsiteY0" fmla="*/ 3558012 h 3558012"/>
              <a:gd name="connsiteX1" fmla="*/ 217284 w 525101"/>
              <a:gd name="connsiteY1" fmla="*/ 1792586 h 3558012"/>
              <a:gd name="connsiteX2" fmla="*/ 0 w 525101"/>
              <a:gd name="connsiteY2" fmla="*/ 0 h 3558012"/>
            </a:gdLst>
            <a:ahLst/>
            <a:cxnLst>
              <a:cxn ang="0">
                <a:pos x="connsiteX0" y="connsiteY0"/>
              </a:cxn>
              <a:cxn ang="0">
                <a:pos x="connsiteX1" y="connsiteY1"/>
              </a:cxn>
              <a:cxn ang="0">
                <a:pos x="connsiteX2" y="connsiteY2"/>
              </a:cxn>
            </a:cxnLst>
            <a:rect l="l" t="t" r="r" b="b"/>
            <a:pathLst>
              <a:path w="525101" h="3558012">
                <a:moveTo>
                  <a:pt x="525101" y="3558012"/>
                </a:moveTo>
                <a:cubicBezTo>
                  <a:pt x="414951" y="2971800"/>
                  <a:pt x="304801" y="2385588"/>
                  <a:pt x="217284" y="1792586"/>
                </a:cubicBezTo>
                <a:cubicBezTo>
                  <a:pt x="129767" y="1199584"/>
                  <a:pt x="64883" y="599792"/>
                  <a:pt x="0" y="0"/>
                </a:cubicBezTo>
              </a:path>
            </a:pathLst>
          </a:custGeom>
          <a:ln w="57150">
            <a:solidFill>
              <a:srgbClr val="FFC000"/>
            </a:solidFill>
          </a:ln>
          <a:effectLst>
            <a:outerShdw blurRad="50800" dist="38100" dir="2700000" algn="tl" rotWithShape="0">
              <a:prstClr val="black">
                <a:alpha val="40000"/>
              </a:prstClr>
            </a:outerShdw>
          </a:effectLst>
          <a:scene3d>
            <a:camera prst="orthographicFront"/>
            <a:lightRig rig="threePt" dir="t">
              <a:rot lat="0" lon="0" rev="6600000"/>
            </a:lightRig>
          </a:scene3d>
          <a:sp3d>
            <a:bevelT w="31750"/>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itle 1"/>
          <p:cNvSpPr>
            <a:spLocks noGrp="1"/>
          </p:cNvSpPr>
          <p:nvPr>
            <p:ph type="title"/>
          </p:nvPr>
        </p:nvSpPr>
        <p:spPr>
          <a:xfrm>
            <a:off x="0" y="373392"/>
            <a:ext cx="9144000" cy="1200329"/>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a:latin typeface="+mn-lt"/>
                <a:ea typeface="+mn-ea"/>
                <a:cs typeface="+mn-cs"/>
              </a:rPr>
              <a:t>Growth along a </a:t>
            </a:r>
            <a:r>
              <a:rPr lang="en-US" sz="3600" b="1" dirty="0" smtClean="0">
                <a:latin typeface="+mn-lt"/>
                <a:ea typeface="+mn-ea"/>
                <a:cs typeface="+mn-cs"/>
              </a:rPr>
              <a:t>transmission pipeline </a:t>
            </a:r>
            <a:r>
              <a:rPr lang="en-US" sz="3600" b="1" dirty="0">
                <a:latin typeface="+mn-lt"/>
                <a:ea typeface="+mn-ea"/>
                <a:cs typeface="+mn-cs"/>
              </a:rPr>
              <a:t/>
            </a:r>
            <a:br>
              <a:rPr lang="en-US" sz="3600" b="1" dirty="0">
                <a:latin typeface="+mn-lt"/>
                <a:ea typeface="+mn-ea"/>
                <a:cs typeface="+mn-cs"/>
              </a:rPr>
            </a:br>
            <a:r>
              <a:rPr lang="en-US" sz="3600" b="1" dirty="0">
                <a:latin typeface="+mn-lt"/>
                <a:ea typeface="+mn-ea"/>
                <a:cs typeface="+mn-cs"/>
              </a:rPr>
              <a:t>in Washington State…</a:t>
            </a:r>
          </a:p>
        </p:txBody>
      </p:sp>
      <p:pic>
        <p:nvPicPr>
          <p:cNvPr id="14" name="~PP3306.WAV">
            <a:hlinkClick r:id="" action="ppaction://media"/>
          </p:cNvPr>
          <p:cNvPicPr>
            <a:picLocks noRot="1" noChangeAspect="1"/>
          </p:cNvPicPr>
          <p:nvPr>
            <a:wavAudioFile r:embed="rId1" name="~PP3306.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331679925"/>
      </p:ext>
    </p:extLst>
  </p:cSld>
  <p:clrMapOvr>
    <a:masterClrMapping/>
  </p:clrMapOvr>
  <p:transition advTm="657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4" cstate="print"/>
          <a:srcRect/>
          <a:stretch>
            <a:fillRect/>
          </a:stretch>
        </p:blipFill>
        <p:spPr bwMode="auto">
          <a:xfrm>
            <a:off x="990600" y="1676400"/>
            <a:ext cx="7109363" cy="4533899"/>
          </a:xfrm>
          <a:prstGeom prst="rect">
            <a:avLst/>
          </a:prstGeom>
          <a:noFill/>
          <a:ln w="9525">
            <a:solidFill>
              <a:srgbClr val="0070C0"/>
            </a:solidFill>
            <a:miter lim="800000"/>
            <a:headEnd/>
            <a:tailEnd/>
          </a:ln>
        </p:spPr>
      </p:pic>
      <p:sp>
        <p:nvSpPr>
          <p:cNvPr id="4" name="Title 1"/>
          <p:cNvSpPr>
            <a:spLocks noGrp="1"/>
          </p:cNvSpPr>
          <p:nvPr>
            <p:ph type="title"/>
          </p:nvPr>
        </p:nvSpPr>
        <p:spPr>
          <a:xfrm>
            <a:off x="457200" y="533400"/>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a:latin typeface="+mn-lt"/>
                <a:ea typeface="+mn-ea"/>
                <a:cs typeface="+mn-cs"/>
              </a:rPr>
              <a:t>Growth Near the Pipeline ROW </a:t>
            </a:r>
          </a:p>
        </p:txBody>
      </p:sp>
      <p:pic>
        <p:nvPicPr>
          <p:cNvPr id="5" name="~PP1308.WAV">
            <a:hlinkClick r:id="" action="ppaction://media"/>
          </p:cNvPr>
          <p:cNvPicPr>
            <a:picLocks noRot="1" noChangeAspect="1"/>
          </p:cNvPicPr>
          <p:nvPr>
            <a:wavAudioFile r:embed="rId1" name="~PP1308.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927450499"/>
      </p:ext>
    </p:extLst>
  </p:cSld>
  <p:clrMapOvr>
    <a:masterClrMapping/>
  </p:clrMapOvr>
  <p:transition spd="slow" advTm="34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0"/>
            <a:ext cx="82296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algn="l"/>
            <a:r>
              <a:rPr lang="en-US" sz="3600" b="1" dirty="0">
                <a:latin typeface="+mn-lt"/>
                <a:ea typeface="+mn-ea"/>
                <a:cs typeface="+mn-cs"/>
              </a:rPr>
              <a:t>Limit the negative impacts </a:t>
            </a:r>
            <a:r>
              <a:rPr lang="en-US" sz="3600" b="1" dirty="0" smtClean="0">
                <a:latin typeface="+mn-lt"/>
                <a:ea typeface="+mn-ea"/>
                <a:cs typeface="+mn-cs"/>
              </a:rPr>
              <a:t>of</a:t>
            </a:r>
            <a:br>
              <a:rPr lang="en-US" sz="3600" b="1" dirty="0" smtClean="0">
                <a:latin typeface="+mn-lt"/>
                <a:ea typeface="+mn-ea"/>
                <a:cs typeface="+mn-cs"/>
              </a:rPr>
            </a:br>
            <a:r>
              <a:rPr lang="en-US" sz="3600" b="1" dirty="0" smtClean="0">
                <a:latin typeface="+mn-lt"/>
                <a:ea typeface="+mn-ea"/>
                <a:cs typeface="+mn-cs"/>
              </a:rPr>
              <a:t>land </a:t>
            </a:r>
            <a:r>
              <a:rPr lang="en-US" sz="3600" b="1" dirty="0">
                <a:latin typeface="+mn-lt"/>
                <a:ea typeface="+mn-ea"/>
                <a:cs typeface="+mn-cs"/>
              </a:rPr>
              <a:t>development near pipelines…</a:t>
            </a:r>
          </a:p>
        </p:txBody>
      </p:sp>
      <p:pic>
        <p:nvPicPr>
          <p:cNvPr id="3" name="~PP1438.WAV">
            <a:hlinkClick r:id="" action="ppaction://media"/>
          </p:cNvPr>
          <p:cNvPicPr>
            <a:picLocks noRot="1" noChangeAspect="1"/>
          </p:cNvPicPr>
          <p:nvPr>
            <a:wavAudioFile r:embed="rId1" name="~PP1438.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89542229"/>
      </p:ext>
    </p:extLst>
  </p:cSld>
  <p:clrMapOvr>
    <a:masterClrMapping/>
  </p:clrMapOvr>
  <p:transition spd="slow" advTm="12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pic>
        <p:nvPicPr>
          <p:cNvPr id="4" name="~PP3306.WAV">
            <a:hlinkClick r:id="" action="ppaction://media"/>
          </p:cNvPr>
          <p:cNvPicPr>
            <a:picLocks noRot="1" noChangeAspect="1"/>
          </p:cNvPicPr>
          <p:nvPr>
            <a:wavAudioFile r:embed="rId1" name="~PP3306.WAV"/>
          </p:nvPr>
        </p:nvPicPr>
        <p:blipFill>
          <a:blip r:embed="rId5"/>
          <a:stretch>
            <a:fillRect/>
          </a:stretch>
        </p:blipFill>
        <p:spPr>
          <a:xfrm>
            <a:off x="8696325" y="6410325"/>
            <a:ext cx="304800" cy="304800"/>
          </a:xfrm>
          <a:prstGeom prst="rect">
            <a:avLst/>
          </a:prstGeom>
        </p:spPr>
      </p:pic>
    </p:spTree>
  </p:cSld>
  <p:clrMapOvr>
    <a:masterClrMapping/>
  </p:clrMapOvr>
  <p:transition spd="med" advTm="1251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92440" y="5772150"/>
            <a:ext cx="1051560" cy="948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17" descr="ct159d"/>
          <p:cNvPicPr>
            <a:picLocks noChangeAspect="1" noChangeArrowheads="1"/>
          </p:cNvPicPr>
          <p:nvPr/>
        </p:nvPicPr>
        <p:blipFill>
          <a:blip r:embed="rId4" cstate="screen"/>
          <a:srcRect/>
          <a:stretch>
            <a:fillRect/>
          </a:stretch>
        </p:blipFill>
        <p:spPr bwMode="auto">
          <a:xfrm>
            <a:off x="1535430" y="1371600"/>
            <a:ext cx="6008370" cy="3624668"/>
          </a:xfrm>
          <a:prstGeom prst="rect">
            <a:avLst/>
          </a:prstGeom>
          <a:noFill/>
          <a:ln w="9525">
            <a:noFill/>
            <a:miter lim="800000"/>
            <a:headEnd/>
            <a:tailEnd/>
          </a:ln>
        </p:spPr>
      </p:pic>
      <p:sp>
        <p:nvSpPr>
          <p:cNvPr id="5" name="Title 4"/>
          <p:cNvSpPr>
            <a:spLocks noGrp="1"/>
          </p:cNvSpPr>
          <p:nvPr>
            <p:ph type="title"/>
          </p:nvPr>
        </p:nvSpPr>
        <p:spPr>
          <a:xfrm>
            <a:off x="0" y="381000"/>
            <a:ext cx="91440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smtClean="0">
                <a:latin typeface="+mn-lt"/>
                <a:ea typeface="+mn-ea"/>
                <a:cs typeface="+mn-cs"/>
              </a:rPr>
              <a:t>Increases </a:t>
            </a:r>
            <a:r>
              <a:rPr lang="en-US" sz="3600" b="1" dirty="0">
                <a:latin typeface="+mn-lt"/>
                <a:ea typeface="+mn-ea"/>
                <a:cs typeface="+mn-cs"/>
              </a:rPr>
              <a:t>Likelihood of Excavation Damage</a:t>
            </a:r>
          </a:p>
        </p:txBody>
      </p:sp>
      <p:sp>
        <p:nvSpPr>
          <p:cNvPr id="6" name="Title 4"/>
          <p:cNvSpPr txBox="1">
            <a:spLocks/>
          </p:cNvSpPr>
          <p:nvPr/>
        </p:nvSpPr>
        <p:spPr>
          <a:xfrm>
            <a:off x="0" y="5410200"/>
            <a:ext cx="91440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lvl1pPr algn="ctr">
              <a:spcBef>
                <a:spcPct val="0"/>
              </a:spcBef>
              <a:buNone/>
              <a:defRPr sz="3600" b="1"/>
            </a:lvl1pPr>
          </a:lstStyle>
          <a:p>
            <a:r>
              <a:rPr lang="en-US" dirty="0"/>
              <a:t>Impedes Access for Emergency Response &amp; </a:t>
            </a:r>
            <a:r>
              <a:rPr lang="en-US" dirty="0" smtClean="0"/>
              <a:t>Safe </a:t>
            </a:r>
            <a:r>
              <a:rPr lang="en-US" dirty="0"/>
              <a:t>Maintenance/Operation of the Pipeline</a:t>
            </a:r>
          </a:p>
        </p:txBody>
      </p:sp>
      <p:pic>
        <p:nvPicPr>
          <p:cNvPr id="7" name="~PP837.WAV">
            <a:hlinkClick r:id="" action="ppaction://media"/>
          </p:cNvPr>
          <p:cNvPicPr>
            <a:picLocks noRot="1" noChangeAspect="1"/>
          </p:cNvPicPr>
          <p:nvPr>
            <a:wavAudioFile r:embed="rId1" name="~PP837.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246348794"/>
      </p:ext>
    </p:extLst>
  </p:cSld>
  <p:clrMapOvr>
    <a:masterClrMapping/>
  </p:clrMapOvr>
  <p:transition spd="slow" advTm="318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457200"/>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a:latin typeface="+mn-lt"/>
                <a:ea typeface="+mn-ea"/>
                <a:cs typeface="+mn-cs"/>
              </a:rPr>
              <a:t>Increased Consequences of Failure</a:t>
            </a:r>
          </a:p>
        </p:txBody>
      </p:sp>
      <p:pic>
        <p:nvPicPr>
          <p:cNvPr id="5123" name="Picture 4" descr="Photo 3"/>
          <p:cNvPicPr>
            <a:picLocks noGrp="1" noChangeAspect="1" noChangeArrowheads="1"/>
          </p:cNvPicPr>
          <p:nvPr>
            <p:ph idx="1"/>
          </p:nvPr>
        </p:nvPicPr>
        <p:blipFill>
          <a:blip r:embed="rId4" cstate="screen">
            <a:lum bright="11000"/>
          </a:blip>
          <a:stretch>
            <a:fillRect/>
          </a:stretch>
        </p:blipFill>
        <p:spPr>
          <a:xfrm>
            <a:off x="1268730" y="1600200"/>
            <a:ext cx="6446520" cy="4826178"/>
          </a:xfrm>
          <a:noFill/>
          <a:ln>
            <a:solidFill>
              <a:schemeClr val="tx1"/>
            </a:solidFill>
          </a:ln>
        </p:spPr>
      </p:pic>
      <p:pic>
        <p:nvPicPr>
          <p:cNvPr id="4" name="~PP2396.WAV">
            <a:hlinkClick r:id="" action="ppaction://media"/>
          </p:cNvPr>
          <p:cNvPicPr>
            <a:picLocks noRot="1" noChangeAspect="1"/>
          </p:cNvPicPr>
          <p:nvPr>
            <a:wavAudioFile r:embed="rId1" name="~PP2396.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116593914"/>
      </p:ext>
    </p:extLst>
  </p:cSld>
  <p:clrMapOvr>
    <a:masterClrMapping/>
  </p:clrMapOvr>
  <p:transition spd="slow" advTm="382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a:t>Choosing Better Options</a:t>
            </a:r>
          </a:p>
        </p:txBody>
      </p:sp>
      <p:pic>
        <p:nvPicPr>
          <p:cNvPr id="1026" name="Picture 8" descr="Picture1"/>
          <p:cNvPicPr>
            <a:picLocks noChangeAspect="1" noChangeArrowheads="1"/>
          </p:cNvPicPr>
          <p:nvPr/>
        </p:nvPicPr>
        <p:blipFill>
          <a:blip r:embed="rId4" cstate="print"/>
          <a:srcRect b="10370"/>
          <a:stretch>
            <a:fillRect/>
          </a:stretch>
        </p:blipFill>
        <p:spPr bwMode="auto">
          <a:xfrm>
            <a:off x="1484415" y="1935678"/>
            <a:ext cx="5943600" cy="4222750"/>
          </a:xfrm>
          <a:prstGeom prst="rect">
            <a:avLst/>
          </a:prstGeom>
          <a:noFill/>
          <a:ln w="9525">
            <a:noFill/>
            <a:miter lim="800000"/>
            <a:headEnd/>
            <a:tailEnd/>
          </a:ln>
        </p:spPr>
      </p:pic>
      <p:pic>
        <p:nvPicPr>
          <p:cNvPr id="4" name="~PP2454.WAV">
            <a:hlinkClick r:id="" action="ppaction://media"/>
          </p:cNvPr>
          <p:cNvPicPr>
            <a:picLocks noRot="1" noChangeAspect="1"/>
          </p:cNvPicPr>
          <p:nvPr>
            <a:wavAudioFile r:embed="rId1" name="~PP2454.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4059884972"/>
      </p:ext>
    </p:extLst>
  </p:cSld>
  <p:clrMapOvr>
    <a:masterClrMapping/>
  </p:clrMapOvr>
  <p:transition spd="slow" advTm="530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00950" y="5800725"/>
            <a:ext cx="1543050" cy="105727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2"/>
          <p:cNvSpPr>
            <a:spLocks noChangeArrowheads="1"/>
          </p:cNvSpPr>
          <p:nvPr/>
        </p:nvSpPr>
        <p:spPr bwMode="auto">
          <a:xfrm>
            <a:off x="567690" y="757929"/>
            <a:ext cx="7966709"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algn="ctr">
              <a:spcBef>
                <a:spcPct val="0"/>
              </a:spcBef>
            </a:pPr>
            <a:r>
              <a:rPr lang="en-US" sz="3600" b="1" dirty="0" smtClean="0">
                <a:latin typeface="+mj-lt"/>
                <a:ea typeface="+mj-ea"/>
                <a:cs typeface="+mj-cs"/>
              </a:rPr>
              <a:t>About the PIPA Report</a:t>
            </a:r>
            <a:endParaRPr lang="en-US" sz="3600" b="1" dirty="0">
              <a:latin typeface="+mj-lt"/>
              <a:ea typeface="+mj-ea"/>
              <a:cs typeface="+mj-cs"/>
            </a:endParaRPr>
          </a:p>
        </p:txBody>
      </p:sp>
      <p:pic>
        <p:nvPicPr>
          <p:cNvPr id="7" name="Picture 6"/>
          <p:cNvPicPr/>
          <p:nvPr/>
        </p:nvPicPr>
        <p:blipFill>
          <a:blip r:embed="rId4" cstate="print"/>
          <a:srcRect l="31429" t="13714" r="31429" b="4571"/>
          <a:stretch>
            <a:fillRect/>
          </a:stretch>
        </p:blipFill>
        <p:spPr bwMode="auto">
          <a:xfrm>
            <a:off x="5503338" y="2209800"/>
            <a:ext cx="2573862" cy="3395134"/>
          </a:xfrm>
          <a:prstGeom prst="rect">
            <a:avLst/>
          </a:prstGeom>
          <a:noFill/>
          <a:ln w="9525">
            <a:solidFill>
              <a:schemeClr val="tx1"/>
            </a:solidFill>
            <a:miter lim="800000"/>
            <a:headEnd/>
            <a:tailEnd/>
          </a:ln>
        </p:spPr>
      </p:pic>
      <p:sp>
        <p:nvSpPr>
          <p:cNvPr id="6" name="TextBox 5"/>
          <p:cNvSpPr txBox="1"/>
          <p:nvPr/>
        </p:nvSpPr>
        <p:spPr>
          <a:xfrm>
            <a:off x="5596466" y="5797867"/>
            <a:ext cx="3318934" cy="738664"/>
          </a:xfrm>
          <a:prstGeom prst="rect">
            <a:avLst/>
          </a:prstGeom>
          <a:noFill/>
        </p:spPr>
        <p:txBody>
          <a:bodyPr wrap="square" rtlCol="0">
            <a:spAutoFit/>
          </a:bodyPr>
          <a:lstStyle/>
          <a:p>
            <a:pPr marL="0" lvl="1"/>
            <a:r>
              <a:rPr lang="en-US" sz="2400" u="sng" dirty="0" smtClean="0">
                <a:hlinkClick r:id="rId5"/>
              </a:rPr>
              <a:t>www.PIPA-Info.com</a:t>
            </a:r>
            <a:endParaRPr lang="en-US" sz="2400" u="sng" dirty="0" smtClean="0"/>
          </a:p>
          <a:p>
            <a:endParaRPr lang="en-US" dirty="0"/>
          </a:p>
        </p:txBody>
      </p:sp>
      <p:sp>
        <p:nvSpPr>
          <p:cNvPr id="2" name="Rectangle 1"/>
          <p:cNvSpPr/>
          <p:nvPr/>
        </p:nvSpPr>
        <p:spPr>
          <a:xfrm>
            <a:off x="533400" y="1923871"/>
            <a:ext cx="4572000" cy="1200329"/>
          </a:xfrm>
          <a:prstGeom prst="rect">
            <a:avLst/>
          </a:prstGeom>
        </p:spPr>
        <p:txBody>
          <a:bodyPr>
            <a:spAutoFit/>
          </a:bodyPr>
          <a:lstStyle/>
          <a:p>
            <a:r>
              <a:rPr lang="en-US" dirty="0" smtClean="0"/>
              <a:t>Created by a stakeholder group of ~130 participants representing a wide range of interests, organizations, and viewpoints on pipelines and community planning.</a:t>
            </a:r>
            <a:endParaRPr lang="en-US" dirty="0"/>
          </a:p>
        </p:txBody>
      </p:sp>
      <p:sp>
        <p:nvSpPr>
          <p:cNvPr id="9" name="Rectangle 8"/>
          <p:cNvSpPr/>
          <p:nvPr/>
        </p:nvSpPr>
        <p:spPr>
          <a:xfrm>
            <a:off x="567690" y="3505200"/>
            <a:ext cx="4572000" cy="2862322"/>
          </a:xfrm>
          <a:prstGeom prst="rect">
            <a:avLst/>
          </a:prstGeom>
        </p:spPr>
        <p:txBody>
          <a:bodyPr>
            <a:spAutoFit/>
          </a:bodyPr>
          <a:lstStyle/>
          <a:p>
            <a:r>
              <a:rPr lang="en-US" b="1" u="sng" dirty="0" smtClean="0"/>
              <a:t>Scope: </a:t>
            </a:r>
            <a:r>
              <a:rPr lang="en-US" dirty="0" smtClean="0"/>
              <a:t>Existing Gas Transmission &amp; Hazardous Liquid Pipelines</a:t>
            </a:r>
          </a:p>
          <a:p>
            <a:r>
              <a:rPr lang="en-US" b="1" u="sng" dirty="0" smtClean="0"/>
              <a:t>Stakeholders: </a:t>
            </a:r>
            <a:r>
              <a:rPr lang="en-US" dirty="0" smtClean="0"/>
              <a:t>Local Government, Property Developer/Owner, Pipeline Operator, Real Estate Commission</a:t>
            </a:r>
          </a:p>
          <a:p>
            <a:r>
              <a:rPr lang="en-US" b="1" u="sng" dirty="0" smtClean="0"/>
              <a:t>Scenarios: </a:t>
            </a:r>
            <a:r>
              <a:rPr lang="en-US" dirty="0" smtClean="0"/>
              <a:t>Baseline (implement in preparation for future) and New Development (Implement when use/development is proposed)</a:t>
            </a:r>
          </a:p>
          <a:p>
            <a:r>
              <a:rPr lang="en-US" b="1" u="sng" dirty="0" smtClean="0"/>
              <a:t>43 Recommended Practices</a:t>
            </a:r>
          </a:p>
          <a:p>
            <a:endParaRPr lang="en-US" dirty="0"/>
          </a:p>
        </p:txBody>
      </p:sp>
      <p:pic>
        <p:nvPicPr>
          <p:cNvPr id="10" name="~PP3289.WAV">
            <a:hlinkClick r:id="" action="ppaction://media"/>
          </p:cNvPr>
          <p:cNvPicPr>
            <a:picLocks noRot="1" noChangeAspect="1"/>
          </p:cNvPicPr>
          <p:nvPr>
            <a:wavAudioFile r:embed="rId1" name="~PP3289.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966186204"/>
      </p:ext>
    </p:extLst>
  </p:cSld>
  <p:clrMapOvr>
    <a:masterClrMapping/>
  </p:clrMapOvr>
  <p:transition advTm="12761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3669664"/>
            <a:ext cx="3352800" cy="7318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rPr>
              <a:t>Obtain Transmission Pipeline Mapping Data </a:t>
            </a:r>
            <a:endParaRPr kumimoji="0" lang="en-US" sz="2800" b="1" i="0" u="none" strike="noStrike" kern="0" cap="none" spc="0" normalizeH="0" baseline="0" noProof="0" dirty="0">
              <a:ln>
                <a:noFill/>
              </a:ln>
              <a:solidFill>
                <a:srgbClr val="000099"/>
              </a:solidFill>
              <a:effectLst>
                <a:outerShdw blurRad="38100" dist="38100" dir="2700000" algn="tl">
                  <a:srgbClr val="C0C0C0"/>
                </a:outerShdw>
              </a:effectLst>
              <a:uLnTx/>
              <a:uFillTx/>
              <a:latin typeface="+mj-lt"/>
              <a:ea typeface="+mj-ea"/>
              <a:cs typeface="+mj-cs"/>
            </a:endParaRPr>
          </a:p>
        </p:txBody>
      </p:sp>
      <p:pic>
        <p:nvPicPr>
          <p:cNvPr id="23556" name="Picture 4" descr="C:\Users\JULIE~1.GAL\AppData\Local\Temp\1\SNAGHTML2c18ddb.PNG"/>
          <p:cNvPicPr>
            <a:picLocks noChangeAspect="1" noChangeArrowheads="1"/>
          </p:cNvPicPr>
          <p:nvPr/>
        </p:nvPicPr>
        <p:blipFill>
          <a:blip r:embed="rId4" cstate="print"/>
          <a:srcRect/>
          <a:stretch>
            <a:fillRect/>
          </a:stretch>
        </p:blipFill>
        <p:spPr bwMode="auto">
          <a:xfrm rot="282889">
            <a:off x="3988025" y="1624834"/>
            <a:ext cx="4493561" cy="4516694"/>
          </a:xfrm>
          <a:prstGeom prst="rect">
            <a:avLst/>
          </a:prstGeom>
          <a:noFill/>
        </p:spPr>
      </p:pic>
      <p:pic>
        <p:nvPicPr>
          <p:cNvPr id="7" name="Picture 6" descr="C:\Users\JULIE~1.GAL\AppData\Local\Temp\1\SNAGHTMLf45f15.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600200"/>
            <a:ext cx="2590800" cy="1600200"/>
          </a:xfrm>
          <a:prstGeom prst="rect">
            <a:avLst/>
          </a:prstGeom>
          <a:noFill/>
          <a:ln>
            <a:noFill/>
          </a:ln>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031448"/>
            <a:ext cx="6067425" cy="147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bwMode="auto">
          <a:xfrm>
            <a:off x="0" y="152400"/>
            <a:ext cx="91440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lvl1pPr algn="ctr">
              <a:spcBef>
                <a:spcPct val="0"/>
              </a:spcBef>
              <a:buNone/>
              <a:defRPr sz="3600" b="1">
                <a:latin typeface="+mj-lt"/>
                <a:ea typeface="+mj-ea"/>
                <a:cs typeface="+mj-cs"/>
              </a:defRPr>
            </a:lvl1pPr>
          </a:lstStyle>
          <a:p>
            <a:r>
              <a:rPr lang="en-US" dirty="0"/>
              <a:t>BL01 Obtain Transmission Pipeline Mapping Data </a:t>
            </a:r>
          </a:p>
        </p:txBody>
      </p:sp>
      <p:sp>
        <p:nvSpPr>
          <p:cNvPr id="10" name="Content Placeholder 2"/>
          <p:cNvSpPr txBox="1">
            <a:spLocks/>
          </p:cNvSpPr>
          <p:nvPr/>
        </p:nvSpPr>
        <p:spPr>
          <a:xfrm>
            <a:off x="5943600" y="1371600"/>
            <a:ext cx="2590800" cy="3886200"/>
          </a:xfrm>
          <a:prstGeom prst="rect">
            <a:avLst/>
          </a:prstGeom>
          <a:ln>
            <a:noFill/>
          </a:ln>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buFont typeface="Arial" pitchFamily="34" charset="0"/>
              <a:buNone/>
            </a:pPr>
            <a:r>
              <a:rPr lang="en-US" dirty="0" smtClean="0"/>
              <a:t> </a:t>
            </a:r>
            <a:endParaRPr lang="en-US" dirty="0">
              <a:latin typeface="Arial" charset="0"/>
            </a:endParaRPr>
          </a:p>
        </p:txBody>
      </p:sp>
      <p:pic>
        <p:nvPicPr>
          <p:cNvPr id="9" name="~PP140.WAV">
            <a:hlinkClick r:id="" action="ppaction://media"/>
          </p:cNvPr>
          <p:cNvPicPr>
            <a:picLocks noRot="1" noChangeAspect="1"/>
          </p:cNvPicPr>
          <p:nvPr>
            <a:wavAudioFile r:embed="rId1" name="~PP140.WAV"/>
          </p:nvPr>
        </p:nvPicPr>
        <p:blipFill>
          <a:blip r:embed="rId7"/>
          <a:stretch>
            <a:fillRect/>
          </a:stretch>
        </p:blipFill>
        <p:spPr>
          <a:xfrm>
            <a:off x="8696325" y="6410325"/>
            <a:ext cx="304800" cy="304800"/>
          </a:xfrm>
          <a:prstGeom prst="rect">
            <a:avLst/>
          </a:prstGeom>
        </p:spPr>
      </p:pic>
    </p:spTree>
  </p:cSld>
  <p:clrMapOvr>
    <a:masterClrMapping/>
  </p:clrMapOvr>
  <p:transition advTm="119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idx="4294967295"/>
          </p:nvPr>
        </p:nvSpPr>
        <p:spPr>
          <a:xfrm>
            <a:off x="457200" y="249149"/>
            <a:ext cx="8229600" cy="1200329"/>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a:t>Incorporate Pipeline Maps on Internal GIS Maps</a:t>
            </a:r>
          </a:p>
        </p:txBody>
      </p:sp>
      <p:pic>
        <p:nvPicPr>
          <p:cNvPr id="159747" name="Picture 3" descr="Lenexa_Pipelines_2011_Small"/>
          <p:cNvPicPr>
            <a:picLocks noGrp="1" noChangeAspect="1" noChangeArrowheads="1"/>
          </p:cNvPicPr>
          <p:nvPr>
            <p:ph/>
          </p:nvPr>
        </p:nvPicPr>
        <p:blipFill>
          <a:blip r:embed="rId4" cstate="print">
            <a:lum bright="20000" contrast="20000"/>
          </a:blip>
          <a:srcRect/>
          <a:stretch>
            <a:fillRect/>
          </a:stretch>
        </p:blipFill>
        <p:spPr>
          <a:xfrm>
            <a:off x="228600" y="1524000"/>
            <a:ext cx="8839200" cy="5334000"/>
          </a:xfrm>
          <a:noFill/>
          <a:ln/>
        </p:spPr>
      </p:pic>
      <p:pic>
        <p:nvPicPr>
          <p:cNvPr id="4" name="~PP2258.WAV">
            <a:hlinkClick r:id="" action="ppaction://media"/>
          </p:cNvPr>
          <p:cNvPicPr>
            <a:picLocks noRot="1" noChangeAspect="1"/>
          </p:cNvPicPr>
          <p:nvPr>
            <a:wavAudioFile r:embed="rId1" name="~PP2258.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612067014"/>
      </p:ext>
    </p:extLst>
  </p:cSld>
  <p:clrMapOvr>
    <a:masterClrMapping/>
  </p:clrMapOvr>
  <p:transition advTm="18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3372D84-170C-41AF-969D-9FB0E510B537}" type="slidenum">
              <a:rPr lang="en-US" smtClean="0"/>
              <a:pPr/>
              <a:t>46</a:t>
            </a:fld>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23" y="152400"/>
            <a:ext cx="8856808" cy="5715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914429" y="2438400"/>
            <a:ext cx="276571" cy="3810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4495800"/>
            <a:ext cx="7513983" cy="21238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P2567.WAV">
            <a:hlinkClick r:id="" action="ppaction://media"/>
          </p:cNvPr>
          <p:cNvPicPr>
            <a:picLocks noRot="1" noChangeAspect="1"/>
          </p:cNvPicPr>
          <p:nvPr>
            <a:wavAudioFile r:embed="rId1" name="~PP2567.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401470234"/>
      </p:ext>
    </p:extLst>
  </p:cSld>
  <p:clrMapOvr>
    <a:masterClrMapping/>
  </p:clrMapOvr>
  <p:transition advTm="451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AutoShape 3"/>
          <p:cNvSpPr>
            <a:spLocks noChangeAspect="1" noChangeArrowheads="1"/>
          </p:cNvSpPr>
          <p:nvPr/>
        </p:nvSpPr>
        <p:spPr bwMode="auto">
          <a:xfrm>
            <a:off x="4504267" y="2194560"/>
            <a:ext cx="4517810" cy="3794125"/>
          </a:xfrm>
          <a:prstGeom prst="rect">
            <a:avLst/>
          </a:prstGeom>
          <a:noFill/>
        </p:spPr>
        <p:txBody>
          <a:bodyPr/>
          <a:lstStyle/>
          <a:p>
            <a:endParaRPr lang="en-US" sz="1200">
              <a:solidFill>
                <a:prstClr val="black"/>
              </a:solidFill>
              <a:latin typeface="Calibri"/>
              <a:cs typeface="+mn-cs"/>
            </a:endParaRPr>
          </a:p>
        </p:txBody>
      </p:sp>
      <p:sp>
        <p:nvSpPr>
          <p:cNvPr id="35856" name="Text Box 16"/>
          <p:cNvSpPr txBox="1">
            <a:spLocks noChangeArrowheads="1"/>
          </p:cNvSpPr>
          <p:nvPr/>
        </p:nvSpPr>
        <p:spPr bwMode="auto">
          <a:xfrm>
            <a:off x="378691" y="1790865"/>
            <a:ext cx="4902200" cy="4278094"/>
          </a:xfrm>
          <a:prstGeom prst="rect">
            <a:avLst/>
          </a:prstGeom>
          <a:noFill/>
          <a:ln w="9525">
            <a:noFill/>
            <a:miter lim="800000"/>
            <a:headEnd/>
            <a:tailEnd/>
          </a:ln>
          <a:effectLst/>
        </p:spPr>
        <p:txBody>
          <a:bodyPr wrap="square">
            <a:spAutoFit/>
          </a:bodyPr>
          <a:lstStyle/>
          <a:p>
            <a:r>
              <a:rPr lang="en-US" sz="2400" i="1" dirty="0" smtClean="0">
                <a:solidFill>
                  <a:prstClr val="black"/>
                </a:solidFill>
                <a:latin typeface="Calibri"/>
                <a:cs typeface="+mn-cs"/>
              </a:rPr>
              <a:t>Local governments should define a   </a:t>
            </a:r>
            <a:r>
              <a:rPr lang="en-US" sz="2400" b="1" i="1" dirty="0" smtClean="0">
                <a:solidFill>
                  <a:srgbClr val="0070C0"/>
                </a:solidFill>
                <a:latin typeface="Calibri"/>
                <a:cs typeface="+mn-cs"/>
              </a:rPr>
              <a:t>“consultation zone” </a:t>
            </a:r>
            <a:r>
              <a:rPr lang="en-US" sz="2400" i="1" dirty="0" smtClean="0">
                <a:solidFill>
                  <a:prstClr val="black"/>
                </a:solidFill>
                <a:latin typeface="Calibri"/>
                <a:cs typeface="+mn-cs"/>
              </a:rPr>
              <a:t>to provide a mechanism for communication between property developers/owners and operators of nearby transmission pipelines when new land uses and property developments are being planned.</a:t>
            </a:r>
          </a:p>
          <a:p>
            <a:endParaRPr lang="en-US" sz="2000" b="1" dirty="0" smtClean="0">
              <a:solidFill>
                <a:prstClr val="black"/>
              </a:solidFill>
              <a:latin typeface="Calibri"/>
              <a:cs typeface="+mn-cs"/>
            </a:endParaRPr>
          </a:p>
          <a:p>
            <a:r>
              <a:rPr lang="en-US" sz="2000" b="1" dirty="0" smtClean="0">
                <a:solidFill>
                  <a:prstClr val="black"/>
                </a:solidFill>
                <a:latin typeface="Calibri"/>
                <a:cs typeface="+mn-cs"/>
              </a:rPr>
              <a:t>Absent site-specific information:</a:t>
            </a:r>
          </a:p>
          <a:p>
            <a:pPr marL="230188" indent="-230188">
              <a:buClr>
                <a:srgbClr val="0070C0"/>
              </a:buClr>
              <a:buFontTx/>
              <a:buChar char="•"/>
            </a:pPr>
            <a:r>
              <a:rPr lang="en-US" sz="2000" dirty="0" smtClean="0">
                <a:solidFill>
                  <a:prstClr val="black"/>
                </a:solidFill>
                <a:latin typeface="Calibri"/>
                <a:cs typeface="+mn-cs"/>
              </a:rPr>
              <a:t>Natural Gas Pipelines = 660’-1,000’ </a:t>
            </a:r>
          </a:p>
          <a:p>
            <a:pPr marL="230188" indent="-230188">
              <a:buClr>
                <a:srgbClr val="0070C0"/>
              </a:buClr>
              <a:buFontTx/>
              <a:buChar char="•"/>
            </a:pPr>
            <a:r>
              <a:rPr lang="en-US" sz="2000" dirty="0" smtClean="0">
                <a:solidFill>
                  <a:prstClr val="black"/>
                </a:solidFill>
                <a:latin typeface="Calibri"/>
                <a:cs typeface="+mn-cs"/>
              </a:rPr>
              <a:t>Hazardous Liquid Pipelines = 1,000’-1,500’ </a:t>
            </a:r>
          </a:p>
        </p:txBody>
      </p:sp>
      <p:sp>
        <p:nvSpPr>
          <p:cNvPr id="18" name="Title 17"/>
          <p:cNvSpPr>
            <a:spLocks noGrp="1"/>
          </p:cNvSpPr>
          <p:nvPr>
            <p:ph type="title"/>
          </p:nvPr>
        </p:nvSpPr>
        <p:spPr>
          <a:xfrm>
            <a:off x="457200" y="522972"/>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a:t>BL05 – Consultation Zone</a:t>
            </a:r>
          </a:p>
        </p:txBody>
      </p:sp>
      <p:sp>
        <p:nvSpPr>
          <p:cNvPr id="32" name="Rectangle 31"/>
          <p:cNvSpPr/>
          <p:nvPr/>
        </p:nvSpPr>
        <p:spPr>
          <a:xfrm>
            <a:off x="7014292" y="2152033"/>
            <a:ext cx="1731436" cy="338554"/>
          </a:xfrm>
          <a:prstGeom prst="rect">
            <a:avLst/>
          </a:prstGeom>
        </p:spPr>
        <p:txBody>
          <a:bodyPr wrap="none">
            <a:spAutoFit/>
          </a:bodyPr>
          <a:lstStyle/>
          <a:p>
            <a:r>
              <a:rPr lang="en-US" altLang="zh-CN" sz="1600" b="1" dirty="0" smtClean="0">
                <a:solidFill>
                  <a:prstClr val="black"/>
                </a:solidFill>
                <a:latin typeface="Calibri"/>
                <a:cs typeface="+mn-cs"/>
              </a:rPr>
              <a:t>Consultation Zone</a:t>
            </a:r>
            <a:endParaRPr lang="en-US" sz="2400" b="1" dirty="0">
              <a:solidFill>
                <a:prstClr val="black"/>
              </a:solidFill>
              <a:latin typeface="Calibri"/>
              <a:cs typeface="+mn-cs"/>
            </a:endParaRPr>
          </a:p>
        </p:txBody>
      </p:sp>
      <p:grpSp>
        <p:nvGrpSpPr>
          <p:cNvPr id="2" name="Group 36"/>
          <p:cNvGrpSpPr/>
          <p:nvPr/>
        </p:nvGrpSpPr>
        <p:grpSpPr>
          <a:xfrm>
            <a:off x="4953000" y="2740418"/>
            <a:ext cx="3743036" cy="2247147"/>
            <a:chOff x="4953000" y="2401053"/>
            <a:chExt cx="3743036" cy="2247147"/>
          </a:xfrm>
        </p:grpSpPr>
        <p:sp>
          <p:nvSpPr>
            <p:cNvPr id="33" name="Rectangle 32"/>
            <p:cNvSpPr/>
            <p:nvPr/>
          </p:nvSpPr>
          <p:spPr>
            <a:xfrm>
              <a:off x="4953000" y="3711037"/>
              <a:ext cx="3193473" cy="902855"/>
            </a:xfrm>
            <a:prstGeom prst="rect">
              <a:avLst/>
            </a:prstGeom>
            <a:solidFill>
              <a:srgbClr val="948A54">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nvGrpSpPr>
            <p:cNvPr id="3" name="Group 34"/>
            <p:cNvGrpSpPr/>
            <p:nvPr/>
          </p:nvGrpSpPr>
          <p:grpSpPr>
            <a:xfrm>
              <a:off x="5948218" y="2449180"/>
              <a:ext cx="2167629" cy="1841439"/>
              <a:chOff x="5948218" y="2643719"/>
              <a:chExt cx="2005611" cy="1669663"/>
            </a:xfrm>
          </p:grpSpPr>
          <p:sp>
            <p:nvSpPr>
              <p:cNvPr id="24" name="Oval 23"/>
              <p:cNvSpPr/>
              <p:nvPr/>
            </p:nvSpPr>
            <p:spPr>
              <a:xfrm>
                <a:off x="7751965" y="2643719"/>
                <a:ext cx="201864" cy="22360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23" name="Freeform 22"/>
              <p:cNvSpPr/>
              <p:nvPr/>
            </p:nvSpPr>
            <p:spPr>
              <a:xfrm>
                <a:off x="5996549" y="2653506"/>
                <a:ext cx="1928033" cy="1646148"/>
              </a:xfrm>
              <a:custGeom>
                <a:avLst/>
                <a:gdLst>
                  <a:gd name="connsiteX0" fmla="*/ 0 w 1773382"/>
                  <a:gd name="connsiteY0" fmla="*/ 1339273 h 1681018"/>
                  <a:gd name="connsiteX1" fmla="*/ 1754910 w 1773382"/>
                  <a:gd name="connsiteY1" fmla="*/ 0 h 1681018"/>
                  <a:gd name="connsiteX2" fmla="*/ 1773382 w 1773382"/>
                  <a:gd name="connsiteY2" fmla="*/ 230909 h 1681018"/>
                  <a:gd name="connsiteX3" fmla="*/ 92364 w 1773382"/>
                  <a:gd name="connsiteY3" fmla="*/ 1681018 h 1681018"/>
                  <a:gd name="connsiteX4" fmla="*/ 0 w 1773382"/>
                  <a:gd name="connsiteY4" fmla="*/ 1339273 h 1681018"/>
                  <a:gd name="connsiteX0" fmla="*/ 0 w 1858977"/>
                  <a:gd name="connsiteY0" fmla="*/ 1367457 h 1681018"/>
                  <a:gd name="connsiteX1" fmla="*/ 1840505 w 1858977"/>
                  <a:gd name="connsiteY1" fmla="*/ 0 h 1681018"/>
                  <a:gd name="connsiteX2" fmla="*/ 1858977 w 1858977"/>
                  <a:gd name="connsiteY2" fmla="*/ 230909 h 1681018"/>
                  <a:gd name="connsiteX3" fmla="*/ 177959 w 1858977"/>
                  <a:gd name="connsiteY3" fmla="*/ 1681018 h 1681018"/>
                  <a:gd name="connsiteX4" fmla="*/ 0 w 1858977"/>
                  <a:gd name="connsiteY4" fmla="*/ 1367457 h 1681018"/>
                  <a:gd name="connsiteX0" fmla="*/ 0 w 1858977"/>
                  <a:gd name="connsiteY0" fmla="*/ 1367457 h 1658054"/>
                  <a:gd name="connsiteX1" fmla="*/ 1840505 w 1858977"/>
                  <a:gd name="connsiteY1" fmla="*/ 0 h 1658054"/>
                  <a:gd name="connsiteX2" fmla="*/ 1858977 w 1858977"/>
                  <a:gd name="connsiteY2" fmla="*/ 230909 h 1658054"/>
                  <a:gd name="connsiteX3" fmla="*/ 191529 w 1858977"/>
                  <a:gd name="connsiteY3" fmla="*/ 1658054 h 1658054"/>
                  <a:gd name="connsiteX4" fmla="*/ 0 w 1858977"/>
                  <a:gd name="connsiteY4" fmla="*/ 1367457 h 1658054"/>
                  <a:gd name="connsiteX0" fmla="*/ 0 w 1858977"/>
                  <a:gd name="connsiteY0" fmla="*/ 1355551 h 1646148"/>
                  <a:gd name="connsiteX1" fmla="*/ 1809549 w 1858977"/>
                  <a:gd name="connsiteY1" fmla="*/ 0 h 1646148"/>
                  <a:gd name="connsiteX2" fmla="*/ 1858977 w 1858977"/>
                  <a:gd name="connsiteY2" fmla="*/ 219003 h 1646148"/>
                  <a:gd name="connsiteX3" fmla="*/ 191529 w 1858977"/>
                  <a:gd name="connsiteY3" fmla="*/ 1646148 h 1646148"/>
                  <a:gd name="connsiteX4" fmla="*/ 0 w 1858977"/>
                  <a:gd name="connsiteY4" fmla="*/ 1355551 h 1646148"/>
                  <a:gd name="connsiteX0" fmla="*/ 0 w 1928033"/>
                  <a:gd name="connsiteY0" fmla="*/ 1355551 h 1646148"/>
                  <a:gd name="connsiteX1" fmla="*/ 1809549 w 1928033"/>
                  <a:gd name="connsiteY1" fmla="*/ 0 h 1646148"/>
                  <a:gd name="connsiteX2" fmla="*/ 1928033 w 1928033"/>
                  <a:gd name="connsiteY2" fmla="*/ 176141 h 1646148"/>
                  <a:gd name="connsiteX3" fmla="*/ 191529 w 1928033"/>
                  <a:gd name="connsiteY3" fmla="*/ 1646148 h 1646148"/>
                  <a:gd name="connsiteX4" fmla="*/ 0 w 1928033"/>
                  <a:gd name="connsiteY4" fmla="*/ 1355551 h 1646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033" h="1646148">
                    <a:moveTo>
                      <a:pt x="0" y="1355551"/>
                    </a:moveTo>
                    <a:lnTo>
                      <a:pt x="1809549" y="0"/>
                    </a:lnTo>
                    <a:lnTo>
                      <a:pt x="1928033" y="176141"/>
                    </a:lnTo>
                    <a:lnTo>
                      <a:pt x="191529" y="1646148"/>
                    </a:lnTo>
                    <a:lnTo>
                      <a:pt x="0" y="1355551"/>
                    </a:lnTo>
                    <a:close/>
                  </a:path>
                </a:pathLst>
              </a:custGeom>
              <a:gradFill>
                <a:gsLst>
                  <a:gs pos="0">
                    <a:schemeClr val="bg1">
                      <a:lumMod val="85000"/>
                    </a:schemeClr>
                  </a:gs>
                  <a:gs pos="50000">
                    <a:schemeClr val="tx1"/>
                  </a:gs>
                  <a:gs pos="100000">
                    <a:schemeClr val="tx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20" name="Oval 19"/>
              <p:cNvSpPr/>
              <p:nvPr/>
            </p:nvSpPr>
            <p:spPr>
              <a:xfrm>
                <a:off x="5948218" y="3980873"/>
                <a:ext cx="300182" cy="332509"/>
              </a:xfrm>
              <a:prstGeom prst="ellipse">
                <a:avLst/>
              </a:prstGeom>
              <a:gradFill flip="none" rotWithShape="1">
                <a:gsLst>
                  <a:gs pos="0">
                    <a:schemeClr val="tx1">
                      <a:lumMod val="50000"/>
                      <a:lumOff val="50000"/>
                    </a:schemeClr>
                  </a:gs>
                  <a:gs pos="50000">
                    <a:schemeClr val="tx1"/>
                  </a:gs>
                  <a:gs pos="100000">
                    <a:schemeClr val="bg1">
                      <a:lumMod val="75000"/>
                    </a:schemeClr>
                  </a:gs>
                </a:gsLst>
                <a:lin ang="8400000" scaled="0"/>
                <a:tileRect/>
              </a:gra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grpSp>
        <p:sp>
          <p:nvSpPr>
            <p:cNvPr id="31" name="Rectangle 30"/>
            <p:cNvSpPr/>
            <p:nvPr/>
          </p:nvSpPr>
          <p:spPr>
            <a:xfrm>
              <a:off x="5731220" y="4340423"/>
              <a:ext cx="787395" cy="307777"/>
            </a:xfrm>
            <a:prstGeom prst="rect">
              <a:avLst/>
            </a:prstGeom>
          </p:spPr>
          <p:txBody>
            <a:bodyPr wrap="none">
              <a:spAutoFit/>
            </a:bodyPr>
            <a:lstStyle/>
            <a:p>
              <a:r>
                <a:rPr lang="en-US" altLang="zh-CN" sz="1400" b="1" dirty="0" smtClean="0">
                  <a:solidFill>
                    <a:prstClr val="black"/>
                  </a:solidFill>
                  <a:latin typeface="Calibri"/>
                  <a:cs typeface="+mn-cs"/>
                </a:rPr>
                <a:t>Pipeline</a:t>
              </a:r>
              <a:endParaRPr lang="en-US" sz="1400" b="1" dirty="0">
                <a:solidFill>
                  <a:prstClr val="black"/>
                </a:solidFill>
                <a:latin typeface="Calibri"/>
                <a:cs typeface="+mn-cs"/>
              </a:endParaRPr>
            </a:p>
          </p:txBody>
        </p:sp>
        <p:sp>
          <p:nvSpPr>
            <p:cNvPr id="34" name="Freeform 33"/>
            <p:cNvSpPr/>
            <p:nvPr/>
          </p:nvSpPr>
          <p:spPr>
            <a:xfrm>
              <a:off x="8146473" y="2568037"/>
              <a:ext cx="540327" cy="2051201"/>
            </a:xfrm>
            <a:custGeom>
              <a:avLst/>
              <a:gdLst>
                <a:gd name="connsiteX0" fmla="*/ 554182 w 554182"/>
                <a:gd name="connsiteY0" fmla="*/ 0 h 2013528"/>
                <a:gd name="connsiteX1" fmla="*/ 508000 w 554182"/>
                <a:gd name="connsiteY1" fmla="*/ 646546 h 2013528"/>
                <a:gd name="connsiteX2" fmla="*/ 0 w 554182"/>
                <a:gd name="connsiteY2" fmla="*/ 2013528 h 2013528"/>
                <a:gd name="connsiteX3" fmla="*/ 9237 w 554182"/>
                <a:gd name="connsiteY3" fmla="*/ 1108364 h 2013528"/>
                <a:gd name="connsiteX4" fmla="*/ 554182 w 554182"/>
                <a:gd name="connsiteY4" fmla="*/ 0 h 2013528"/>
                <a:gd name="connsiteX0" fmla="*/ 549564 w 549564"/>
                <a:gd name="connsiteY0" fmla="*/ 0 h 1969655"/>
                <a:gd name="connsiteX1" fmla="*/ 508000 w 549564"/>
                <a:gd name="connsiteY1" fmla="*/ 602673 h 1969655"/>
                <a:gd name="connsiteX2" fmla="*/ 0 w 549564"/>
                <a:gd name="connsiteY2" fmla="*/ 1969655 h 1969655"/>
                <a:gd name="connsiteX3" fmla="*/ 9237 w 549564"/>
                <a:gd name="connsiteY3" fmla="*/ 1064491 h 1969655"/>
                <a:gd name="connsiteX4" fmla="*/ 549564 w 549564"/>
                <a:gd name="connsiteY4" fmla="*/ 0 h 1969655"/>
                <a:gd name="connsiteX0" fmla="*/ 549564 w 549564"/>
                <a:gd name="connsiteY0" fmla="*/ 0 h 2045855"/>
                <a:gd name="connsiteX1" fmla="*/ 508000 w 549564"/>
                <a:gd name="connsiteY1" fmla="*/ 678873 h 2045855"/>
                <a:gd name="connsiteX2" fmla="*/ 0 w 549564"/>
                <a:gd name="connsiteY2" fmla="*/ 2045855 h 2045855"/>
                <a:gd name="connsiteX3" fmla="*/ 9237 w 549564"/>
                <a:gd name="connsiteY3" fmla="*/ 1140691 h 2045855"/>
                <a:gd name="connsiteX4" fmla="*/ 549564 w 549564"/>
                <a:gd name="connsiteY4" fmla="*/ 0 h 2045855"/>
                <a:gd name="connsiteX0" fmla="*/ 540327 w 540327"/>
                <a:gd name="connsiteY0" fmla="*/ 0 h 2057400"/>
                <a:gd name="connsiteX1" fmla="*/ 498763 w 540327"/>
                <a:gd name="connsiteY1" fmla="*/ 678873 h 2057400"/>
                <a:gd name="connsiteX2" fmla="*/ 6927 w 540327"/>
                <a:gd name="connsiteY2" fmla="*/ 2057400 h 2057400"/>
                <a:gd name="connsiteX3" fmla="*/ 0 w 540327"/>
                <a:gd name="connsiteY3" fmla="*/ 1140691 h 2057400"/>
                <a:gd name="connsiteX4" fmla="*/ 540327 w 540327"/>
                <a:gd name="connsiteY4" fmla="*/ 0 h 2057400"/>
                <a:gd name="connsiteX0" fmla="*/ 540327 w 540327"/>
                <a:gd name="connsiteY0" fmla="*/ 0 h 2057399"/>
                <a:gd name="connsiteX1" fmla="*/ 498763 w 540327"/>
                <a:gd name="connsiteY1" fmla="*/ 678873 h 2057399"/>
                <a:gd name="connsiteX2" fmla="*/ 6927 w 540327"/>
                <a:gd name="connsiteY2" fmla="*/ 2057399 h 2057399"/>
                <a:gd name="connsiteX3" fmla="*/ 0 w 540327"/>
                <a:gd name="connsiteY3" fmla="*/ 1140691 h 2057399"/>
                <a:gd name="connsiteX4" fmla="*/ 540327 w 540327"/>
                <a:gd name="connsiteY4" fmla="*/ 0 h 2057399"/>
                <a:gd name="connsiteX0" fmla="*/ 540327 w 540327"/>
                <a:gd name="connsiteY0" fmla="*/ 0 h 2051201"/>
                <a:gd name="connsiteX1" fmla="*/ 498763 w 540327"/>
                <a:gd name="connsiteY1" fmla="*/ 678873 h 2051201"/>
                <a:gd name="connsiteX2" fmla="*/ 4375 w 540327"/>
                <a:gd name="connsiteY2" fmla="*/ 2051201 h 2051201"/>
                <a:gd name="connsiteX3" fmla="*/ 0 w 540327"/>
                <a:gd name="connsiteY3" fmla="*/ 1140691 h 2051201"/>
                <a:gd name="connsiteX4" fmla="*/ 540327 w 540327"/>
                <a:gd name="connsiteY4" fmla="*/ 0 h 2051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27" h="2051201">
                  <a:moveTo>
                    <a:pt x="540327" y="0"/>
                  </a:moveTo>
                  <a:lnTo>
                    <a:pt x="498763" y="678873"/>
                  </a:lnTo>
                  <a:lnTo>
                    <a:pt x="4375" y="2051201"/>
                  </a:lnTo>
                  <a:cubicBezTo>
                    <a:pt x="2917" y="1747698"/>
                    <a:pt x="1458" y="1444194"/>
                    <a:pt x="0" y="1140691"/>
                  </a:cubicBezTo>
                  <a:lnTo>
                    <a:pt x="540327" y="0"/>
                  </a:lnTo>
                  <a:close/>
                </a:path>
              </a:pathLst>
            </a:custGeom>
            <a:blipFill>
              <a:blip r:embed="rId4" cstate="screen"/>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22" name="Freeform 21"/>
            <p:cNvSpPr/>
            <p:nvPr/>
          </p:nvSpPr>
          <p:spPr>
            <a:xfrm>
              <a:off x="4953000" y="2563419"/>
              <a:ext cx="3743036" cy="1147618"/>
            </a:xfrm>
            <a:custGeom>
              <a:avLst/>
              <a:gdLst>
                <a:gd name="connsiteX0" fmla="*/ 0 w 3768436"/>
                <a:gd name="connsiteY0" fmla="*/ 1136073 h 1320800"/>
                <a:gd name="connsiteX1" fmla="*/ 2142836 w 3768436"/>
                <a:gd name="connsiteY1" fmla="*/ 0 h 1320800"/>
                <a:gd name="connsiteX2" fmla="*/ 3768436 w 3768436"/>
                <a:gd name="connsiteY2" fmla="*/ 9236 h 1320800"/>
                <a:gd name="connsiteX3" fmla="*/ 3011055 w 3768436"/>
                <a:gd name="connsiteY3" fmla="*/ 1320800 h 1320800"/>
                <a:gd name="connsiteX4" fmla="*/ 0 w 3768436"/>
                <a:gd name="connsiteY4" fmla="*/ 1136073 h 1320800"/>
                <a:gd name="connsiteX0" fmla="*/ 0 w 3768436"/>
                <a:gd name="connsiteY0" fmla="*/ 1136073 h 1333369"/>
                <a:gd name="connsiteX1" fmla="*/ 2142836 w 3768436"/>
                <a:gd name="connsiteY1" fmla="*/ 0 h 1333369"/>
                <a:gd name="connsiteX2" fmla="*/ 3768436 w 3768436"/>
                <a:gd name="connsiteY2" fmla="*/ 9236 h 1333369"/>
                <a:gd name="connsiteX3" fmla="*/ 3201162 w 3768436"/>
                <a:gd name="connsiteY3" fmla="*/ 1333369 h 1333369"/>
                <a:gd name="connsiteX4" fmla="*/ 0 w 3768436"/>
                <a:gd name="connsiteY4" fmla="*/ 1136073 h 1333369"/>
                <a:gd name="connsiteX0" fmla="*/ 0 w 3768436"/>
                <a:gd name="connsiteY0" fmla="*/ 1136073 h 1169424"/>
                <a:gd name="connsiteX1" fmla="*/ 2142836 w 3768436"/>
                <a:gd name="connsiteY1" fmla="*/ 0 h 1169424"/>
                <a:gd name="connsiteX2" fmla="*/ 3768436 w 3768436"/>
                <a:gd name="connsiteY2" fmla="*/ 9236 h 1169424"/>
                <a:gd name="connsiteX3" fmla="*/ 3221944 w 3768436"/>
                <a:gd name="connsiteY3" fmla="*/ 1169424 h 1169424"/>
                <a:gd name="connsiteX4" fmla="*/ 0 w 3768436"/>
                <a:gd name="connsiteY4" fmla="*/ 1136073 h 1169424"/>
                <a:gd name="connsiteX0" fmla="*/ 0 w 3768436"/>
                <a:gd name="connsiteY0" fmla="*/ 1136073 h 1147618"/>
                <a:gd name="connsiteX1" fmla="*/ 2142836 w 3768436"/>
                <a:gd name="connsiteY1" fmla="*/ 0 h 1147618"/>
                <a:gd name="connsiteX2" fmla="*/ 3768436 w 3768436"/>
                <a:gd name="connsiteY2" fmla="*/ 9236 h 1147618"/>
                <a:gd name="connsiteX3" fmla="*/ 3225800 w 3768436"/>
                <a:gd name="connsiteY3" fmla="*/ 1147618 h 1147618"/>
                <a:gd name="connsiteX4" fmla="*/ 0 w 3768436"/>
                <a:gd name="connsiteY4" fmla="*/ 1136073 h 1147618"/>
                <a:gd name="connsiteX0" fmla="*/ 0 w 3743036"/>
                <a:gd name="connsiteY0" fmla="*/ 1147618 h 1147618"/>
                <a:gd name="connsiteX1" fmla="*/ 2117436 w 3743036"/>
                <a:gd name="connsiteY1" fmla="*/ 0 h 1147618"/>
                <a:gd name="connsiteX2" fmla="*/ 3743036 w 3743036"/>
                <a:gd name="connsiteY2" fmla="*/ 9236 h 1147618"/>
                <a:gd name="connsiteX3" fmla="*/ 3200400 w 3743036"/>
                <a:gd name="connsiteY3" fmla="*/ 1147618 h 1147618"/>
                <a:gd name="connsiteX4" fmla="*/ 0 w 3743036"/>
                <a:gd name="connsiteY4" fmla="*/ 1147618 h 1147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3036" h="1147618">
                  <a:moveTo>
                    <a:pt x="0" y="1147618"/>
                  </a:moveTo>
                  <a:lnTo>
                    <a:pt x="2117436" y="0"/>
                  </a:lnTo>
                  <a:lnTo>
                    <a:pt x="3743036" y="9236"/>
                  </a:lnTo>
                  <a:lnTo>
                    <a:pt x="3200400" y="1147618"/>
                  </a:lnTo>
                  <a:lnTo>
                    <a:pt x="0" y="1147618"/>
                  </a:lnTo>
                  <a:close/>
                </a:path>
              </a:pathLst>
            </a:cu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35848" name="Line 8"/>
            <p:cNvSpPr>
              <a:spLocks noChangeShapeType="1"/>
            </p:cNvSpPr>
            <p:nvPr/>
          </p:nvSpPr>
          <p:spPr bwMode="auto">
            <a:xfrm rot="5400000">
              <a:off x="6834766" y="2429766"/>
              <a:ext cx="0" cy="1051994"/>
            </a:xfrm>
            <a:prstGeom prst="line">
              <a:avLst/>
            </a:prstGeom>
            <a:noFill/>
            <a:ln w="19050">
              <a:solidFill>
                <a:srgbClr val="000000"/>
              </a:solidFill>
              <a:round/>
              <a:headEnd type="arrow" w="med" len="med"/>
              <a:tailEnd type="arrow" w="med" len="med"/>
            </a:ln>
          </p:spPr>
          <p:txBody>
            <a:bodyPr/>
            <a:lstStyle/>
            <a:p>
              <a:endParaRPr lang="en-US" sz="1200">
                <a:solidFill>
                  <a:prstClr val="black"/>
                </a:solidFill>
                <a:latin typeface="Calibri"/>
                <a:cs typeface="+mn-cs"/>
              </a:endParaRPr>
            </a:p>
          </p:txBody>
        </p:sp>
        <p:sp>
          <p:nvSpPr>
            <p:cNvPr id="30" name="Line 8"/>
            <p:cNvSpPr>
              <a:spLocks noChangeShapeType="1"/>
            </p:cNvSpPr>
            <p:nvPr/>
          </p:nvSpPr>
          <p:spPr bwMode="auto">
            <a:xfrm rot="5400000">
              <a:off x="7978552" y="2429766"/>
              <a:ext cx="0" cy="1051994"/>
            </a:xfrm>
            <a:prstGeom prst="line">
              <a:avLst/>
            </a:prstGeom>
            <a:noFill/>
            <a:ln w="19050">
              <a:solidFill>
                <a:srgbClr val="000000"/>
              </a:solidFill>
              <a:round/>
              <a:headEnd type="arrow" w="med" len="med"/>
              <a:tailEnd type="arrow" w="med" len="med"/>
            </a:ln>
          </p:spPr>
          <p:txBody>
            <a:bodyPr/>
            <a:lstStyle/>
            <a:p>
              <a:endParaRPr lang="en-US" sz="1200">
                <a:solidFill>
                  <a:prstClr val="black"/>
                </a:solidFill>
                <a:latin typeface="Calibri"/>
                <a:cs typeface="+mn-cs"/>
              </a:endParaRPr>
            </a:p>
          </p:txBody>
        </p:sp>
        <p:sp>
          <p:nvSpPr>
            <p:cNvPr id="35851" name="Text Box 11"/>
            <p:cNvSpPr txBox="1">
              <a:spLocks noChangeArrowheads="1"/>
            </p:cNvSpPr>
            <p:nvPr/>
          </p:nvSpPr>
          <p:spPr bwMode="auto">
            <a:xfrm>
              <a:off x="6284238" y="2410413"/>
              <a:ext cx="1259562" cy="417385"/>
            </a:xfrm>
            <a:prstGeom prst="rect">
              <a:avLst/>
            </a:prstGeom>
            <a:noFill/>
            <a:ln w="9525">
              <a:noFill/>
              <a:miter lim="800000"/>
              <a:headEnd/>
              <a:tailEnd/>
            </a:ln>
          </p:spPr>
          <p:txBody>
            <a:bodyPr lIns="0" rIns="0"/>
            <a:lstStyle/>
            <a:p>
              <a:pPr algn="ctr"/>
              <a:r>
                <a:rPr lang="en-US" altLang="zh-CN" sz="1200" i="1" dirty="0">
                  <a:solidFill>
                    <a:prstClr val="black"/>
                  </a:solidFill>
                  <a:latin typeface="Calibri"/>
                  <a:cs typeface="+mn-cs"/>
                </a:rPr>
                <a:t>Distance defined </a:t>
              </a:r>
              <a:r>
                <a:rPr lang="en-US" altLang="zh-CN" sz="1200" i="1" dirty="0" smtClean="0">
                  <a:solidFill>
                    <a:prstClr val="black"/>
                  </a:solidFill>
                  <a:latin typeface="Calibri"/>
                  <a:cs typeface="+mn-cs"/>
                </a:rPr>
                <a:t>  by </a:t>
              </a:r>
              <a:r>
                <a:rPr lang="en-US" altLang="zh-CN" sz="1200" i="1" dirty="0">
                  <a:solidFill>
                    <a:prstClr val="black"/>
                  </a:solidFill>
                  <a:latin typeface="Calibri"/>
                  <a:cs typeface="+mn-cs"/>
                </a:rPr>
                <a:t>local ordinance</a:t>
              </a:r>
              <a:endParaRPr lang="en-US" i="1" dirty="0">
                <a:solidFill>
                  <a:prstClr val="black"/>
                </a:solidFill>
                <a:latin typeface="Calibri"/>
                <a:cs typeface="+mn-cs"/>
              </a:endParaRPr>
            </a:p>
          </p:txBody>
        </p:sp>
        <p:cxnSp>
          <p:nvCxnSpPr>
            <p:cNvPr id="26" name="Straight Connector 25"/>
            <p:cNvCxnSpPr/>
            <p:nvPr/>
          </p:nvCxnSpPr>
          <p:spPr>
            <a:xfrm rot="10800000" flipV="1">
              <a:off x="6036300" y="2401053"/>
              <a:ext cx="2053297" cy="1635564"/>
            </a:xfrm>
            <a:prstGeom prst="line">
              <a:avLst/>
            </a:prstGeom>
            <a:ln w="19050" cap="rnd">
              <a:solidFill>
                <a:srgbClr val="FFFF00"/>
              </a:solidFill>
              <a:prstDash val="dash"/>
            </a:ln>
          </p:spPr>
          <p:style>
            <a:lnRef idx="1">
              <a:schemeClr val="accent1"/>
            </a:lnRef>
            <a:fillRef idx="0">
              <a:schemeClr val="accent1"/>
            </a:fillRef>
            <a:effectRef idx="0">
              <a:schemeClr val="accent1"/>
            </a:effectRef>
            <a:fontRef idx="minor">
              <a:schemeClr val="tx1"/>
            </a:fontRef>
          </p:style>
        </p:cxnSp>
      </p:grpSp>
      <p:pic>
        <p:nvPicPr>
          <p:cNvPr id="19" name="~PP1709.WAV">
            <a:hlinkClick r:id="" action="ppaction://media"/>
          </p:cNvPr>
          <p:cNvPicPr>
            <a:picLocks noRot="1" noChangeAspect="1"/>
          </p:cNvPicPr>
          <p:nvPr>
            <a:wavAudioFile r:embed="rId1" name="~PP1709.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485765337"/>
      </p:ext>
    </p:extLst>
  </p:cSld>
  <p:clrMapOvr>
    <a:masterClrMapping/>
  </p:clrMapOvr>
  <p:transition spd="slow" advTm="64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9"/>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7" name="Picture 5" descr="gasline_buffer_09062011"/>
          <p:cNvPicPr>
            <a:picLocks noGrp="1" noChangeAspect="1" noChangeArrowheads="1"/>
          </p:cNvPicPr>
          <p:nvPr>
            <p:ph/>
          </p:nvPr>
        </p:nvPicPr>
        <p:blipFill>
          <a:blip r:embed="rId4" cstate="print">
            <a:lum contrast="20000"/>
          </a:blip>
          <a:srcRect/>
          <a:stretch>
            <a:fillRect/>
          </a:stretch>
        </p:blipFill>
        <p:spPr>
          <a:xfrm>
            <a:off x="0" y="0"/>
            <a:ext cx="9144000" cy="6858000"/>
          </a:xfrm>
          <a:noFill/>
          <a:ln/>
        </p:spPr>
      </p:pic>
      <p:pic>
        <p:nvPicPr>
          <p:cNvPr id="3" name="~PP2573.WAV">
            <a:hlinkClick r:id="" action="ppaction://media"/>
          </p:cNvPr>
          <p:cNvPicPr>
            <a:picLocks noRot="1" noChangeAspect="1"/>
          </p:cNvPicPr>
          <p:nvPr>
            <a:wavAudioFile r:embed="rId1" name="~PP2573.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415526956"/>
      </p:ext>
    </p:extLst>
  </p:cSld>
  <p:clrMapOvr>
    <a:masterClrMapping/>
  </p:clrMapOvr>
  <p:transition advTm="415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3999"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a:t>ND11 – Placing New Parking Lots</a:t>
            </a:r>
          </a:p>
        </p:txBody>
      </p:sp>
      <p:grpSp>
        <p:nvGrpSpPr>
          <p:cNvPr id="3" name="Group 8"/>
          <p:cNvGrpSpPr/>
          <p:nvPr/>
        </p:nvGrpSpPr>
        <p:grpSpPr>
          <a:xfrm>
            <a:off x="700088" y="1657350"/>
            <a:ext cx="7797800" cy="4035137"/>
            <a:chOff x="2002934" y="2996294"/>
            <a:chExt cx="5137999" cy="3040534"/>
          </a:xfrm>
        </p:grpSpPr>
        <p:pic>
          <p:nvPicPr>
            <p:cNvPr id="10" name="Picture 9" descr="http://ts3.mm.bing.net/images/thumbnail.aspx?q=1012799116194&amp;id=a2f5af05a9266e1c26891d186fa8b9ca&amp;url=http%3a%2f%2fimgs.sfgate.com%2fc%2fpictures%2f2004%2f11%2f17%2fmn_garage17_gr.jpg"/>
            <p:cNvPicPr/>
            <p:nvPr/>
          </p:nvPicPr>
          <p:blipFill>
            <a:blip r:embed="rId4" cstate="screen">
              <a:lum/>
            </a:blip>
            <a:srcRect/>
            <a:stretch>
              <a:fillRect/>
            </a:stretch>
          </p:blipFill>
          <p:spPr bwMode="auto">
            <a:xfrm>
              <a:off x="2054583" y="3027044"/>
              <a:ext cx="5086350" cy="3009784"/>
            </a:xfrm>
            <a:prstGeom prst="rect">
              <a:avLst/>
            </a:prstGeom>
            <a:noFill/>
            <a:ln>
              <a:solidFill>
                <a:schemeClr val="tx1"/>
              </a:solidFill>
            </a:ln>
          </p:spPr>
        </p:pic>
        <p:grpSp>
          <p:nvGrpSpPr>
            <p:cNvPr id="4" name="Group 6"/>
            <p:cNvGrpSpPr>
              <a:grpSpLocks/>
            </p:cNvGrpSpPr>
            <p:nvPr/>
          </p:nvGrpSpPr>
          <p:grpSpPr bwMode="auto">
            <a:xfrm>
              <a:off x="2002934" y="2996294"/>
              <a:ext cx="5114925" cy="2982924"/>
              <a:chOff x="1410" y="1940"/>
              <a:chExt cx="8055" cy="4698"/>
            </a:xfrm>
          </p:grpSpPr>
          <p:sp>
            <p:nvSpPr>
              <p:cNvPr id="112647" name="Rectangle 7"/>
              <p:cNvSpPr>
                <a:spLocks noChangeArrowheads="1"/>
              </p:cNvSpPr>
              <p:nvPr/>
            </p:nvSpPr>
            <p:spPr bwMode="auto">
              <a:xfrm>
                <a:off x="5910" y="1970"/>
                <a:ext cx="1425" cy="490"/>
              </a:xfrm>
              <a:prstGeom prst="rect">
                <a:avLst/>
              </a:prstGeom>
              <a:solidFill>
                <a:srgbClr val="DDDDDD"/>
              </a:solidFill>
              <a:ln w="952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sz="1200">
                  <a:solidFill>
                    <a:prstClr val="black"/>
                  </a:solidFill>
                  <a:latin typeface="Arial" charset="0"/>
                  <a:cs typeface="+mn-cs"/>
                </a:endParaRPr>
              </a:p>
            </p:txBody>
          </p:sp>
          <p:sp>
            <p:nvSpPr>
              <p:cNvPr id="112648" name="Freeform 8"/>
              <p:cNvSpPr>
                <a:spLocks/>
              </p:cNvSpPr>
              <p:nvPr/>
            </p:nvSpPr>
            <p:spPr bwMode="auto">
              <a:xfrm>
                <a:off x="6453" y="1940"/>
                <a:ext cx="1014" cy="650"/>
              </a:xfrm>
              <a:custGeom>
                <a:avLst/>
                <a:gdLst/>
                <a:ahLst/>
                <a:cxnLst>
                  <a:cxn ang="0">
                    <a:pos x="87" y="520"/>
                  </a:cxn>
                  <a:cxn ang="0">
                    <a:pos x="882" y="55"/>
                  </a:cxn>
                  <a:cxn ang="0">
                    <a:pos x="882" y="190"/>
                  </a:cxn>
                  <a:cxn ang="0">
                    <a:pos x="357" y="595"/>
                  </a:cxn>
                  <a:cxn ang="0">
                    <a:pos x="87" y="520"/>
                  </a:cxn>
                </a:cxnLst>
                <a:rect l="0" t="0" r="r" b="b"/>
                <a:pathLst>
                  <a:path w="1014" h="650">
                    <a:moveTo>
                      <a:pt x="87" y="520"/>
                    </a:moveTo>
                    <a:cubicBezTo>
                      <a:pt x="174" y="430"/>
                      <a:pt x="750" y="110"/>
                      <a:pt x="882" y="55"/>
                    </a:cubicBezTo>
                    <a:cubicBezTo>
                      <a:pt x="1014" y="0"/>
                      <a:pt x="969" y="100"/>
                      <a:pt x="882" y="190"/>
                    </a:cubicBezTo>
                    <a:cubicBezTo>
                      <a:pt x="795" y="280"/>
                      <a:pt x="492" y="540"/>
                      <a:pt x="357" y="595"/>
                    </a:cubicBezTo>
                    <a:cubicBezTo>
                      <a:pt x="222" y="650"/>
                      <a:pt x="0" y="610"/>
                      <a:pt x="87" y="520"/>
                    </a:cubicBezTo>
                    <a:close/>
                  </a:path>
                </a:pathLst>
              </a:custGeom>
              <a:solidFill>
                <a:srgbClr val="FFFFFF"/>
              </a:solidFill>
              <a:ln w="952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1200">
                  <a:solidFill>
                    <a:prstClr val="black"/>
                  </a:solidFill>
                  <a:latin typeface="Arial" charset="0"/>
                  <a:cs typeface="+mn-cs"/>
                </a:endParaRPr>
              </a:p>
            </p:txBody>
          </p:sp>
          <p:sp>
            <p:nvSpPr>
              <p:cNvPr id="112649" name="Freeform 9"/>
              <p:cNvSpPr>
                <a:spLocks/>
              </p:cNvSpPr>
              <p:nvPr/>
            </p:nvSpPr>
            <p:spPr bwMode="auto">
              <a:xfrm>
                <a:off x="1410" y="2145"/>
                <a:ext cx="8055" cy="4493"/>
              </a:xfrm>
              <a:custGeom>
                <a:avLst/>
                <a:gdLst/>
                <a:ahLst/>
                <a:cxnLst>
                  <a:cxn ang="0">
                    <a:pos x="165" y="4305"/>
                  </a:cxn>
                  <a:cxn ang="0">
                    <a:pos x="480" y="4455"/>
                  </a:cxn>
                  <a:cxn ang="0">
                    <a:pos x="1440" y="4440"/>
                  </a:cxn>
                  <a:cxn ang="0">
                    <a:pos x="1575" y="4380"/>
                  </a:cxn>
                  <a:cxn ang="0">
                    <a:pos x="1845" y="4260"/>
                  </a:cxn>
                  <a:cxn ang="0">
                    <a:pos x="2025" y="4185"/>
                  </a:cxn>
                  <a:cxn ang="0">
                    <a:pos x="2385" y="4020"/>
                  </a:cxn>
                  <a:cxn ang="0">
                    <a:pos x="2760" y="3885"/>
                  </a:cxn>
                  <a:cxn ang="0">
                    <a:pos x="3330" y="3735"/>
                  </a:cxn>
                  <a:cxn ang="0">
                    <a:pos x="3585" y="3645"/>
                  </a:cxn>
                  <a:cxn ang="0">
                    <a:pos x="3825" y="3465"/>
                  </a:cxn>
                  <a:cxn ang="0">
                    <a:pos x="3915" y="3270"/>
                  </a:cxn>
                  <a:cxn ang="0">
                    <a:pos x="3975" y="3120"/>
                  </a:cxn>
                  <a:cxn ang="0">
                    <a:pos x="4050" y="2955"/>
                  </a:cxn>
                  <a:cxn ang="0">
                    <a:pos x="4035" y="2850"/>
                  </a:cxn>
                  <a:cxn ang="0">
                    <a:pos x="4200" y="2460"/>
                  </a:cxn>
                  <a:cxn ang="0">
                    <a:pos x="5115" y="2295"/>
                  </a:cxn>
                  <a:cxn ang="0">
                    <a:pos x="5370" y="2190"/>
                  </a:cxn>
                  <a:cxn ang="0">
                    <a:pos x="5490" y="1905"/>
                  </a:cxn>
                  <a:cxn ang="0">
                    <a:pos x="5760" y="1545"/>
                  </a:cxn>
                  <a:cxn ang="0">
                    <a:pos x="6120" y="1305"/>
                  </a:cxn>
                  <a:cxn ang="0">
                    <a:pos x="6300" y="1185"/>
                  </a:cxn>
                  <a:cxn ang="0">
                    <a:pos x="6495" y="990"/>
                  </a:cxn>
                  <a:cxn ang="0">
                    <a:pos x="6675" y="840"/>
                  </a:cxn>
                  <a:cxn ang="0">
                    <a:pos x="6780" y="705"/>
                  </a:cxn>
                  <a:cxn ang="0">
                    <a:pos x="6855" y="645"/>
                  </a:cxn>
                  <a:cxn ang="0">
                    <a:pos x="6930" y="585"/>
                  </a:cxn>
                  <a:cxn ang="0">
                    <a:pos x="6990" y="510"/>
                  </a:cxn>
                  <a:cxn ang="0">
                    <a:pos x="7140" y="270"/>
                  </a:cxn>
                  <a:cxn ang="0">
                    <a:pos x="7230" y="90"/>
                  </a:cxn>
                  <a:cxn ang="0">
                    <a:pos x="7365" y="30"/>
                  </a:cxn>
                  <a:cxn ang="0">
                    <a:pos x="7515" y="0"/>
                  </a:cxn>
                  <a:cxn ang="0">
                    <a:pos x="7860" y="90"/>
                  </a:cxn>
                  <a:cxn ang="0">
                    <a:pos x="8055" y="150"/>
                  </a:cxn>
                </a:cxnLst>
                <a:rect l="0" t="0" r="r" b="b"/>
                <a:pathLst>
                  <a:path w="8055" h="4493">
                    <a:moveTo>
                      <a:pt x="0" y="4290"/>
                    </a:moveTo>
                    <a:cubicBezTo>
                      <a:pt x="55" y="4295"/>
                      <a:pt x="112" y="4289"/>
                      <a:pt x="165" y="4305"/>
                    </a:cubicBezTo>
                    <a:cubicBezTo>
                      <a:pt x="200" y="4315"/>
                      <a:pt x="221" y="4354"/>
                      <a:pt x="255" y="4365"/>
                    </a:cubicBezTo>
                    <a:cubicBezTo>
                      <a:pt x="326" y="4389"/>
                      <a:pt x="408" y="4443"/>
                      <a:pt x="480" y="4455"/>
                    </a:cubicBezTo>
                    <a:cubicBezTo>
                      <a:pt x="679" y="4488"/>
                      <a:pt x="540" y="4469"/>
                      <a:pt x="900" y="4485"/>
                    </a:cubicBezTo>
                    <a:cubicBezTo>
                      <a:pt x="1249" y="4473"/>
                      <a:pt x="1229" y="4493"/>
                      <a:pt x="1440" y="4440"/>
                    </a:cubicBezTo>
                    <a:cubicBezTo>
                      <a:pt x="1455" y="4430"/>
                      <a:pt x="1469" y="4417"/>
                      <a:pt x="1485" y="4410"/>
                    </a:cubicBezTo>
                    <a:cubicBezTo>
                      <a:pt x="1514" y="4397"/>
                      <a:pt x="1549" y="4398"/>
                      <a:pt x="1575" y="4380"/>
                    </a:cubicBezTo>
                    <a:cubicBezTo>
                      <a:pt x="1605" y="4360"/>
                      <a:pt x="1631" y="4331"/>
                      <a:pt x="1665" y="4320"/>
                    </a:cubicBezTo>
                    <a:cubicBezTo>
                      <a:pt x="1706" y="4306"/>
                      <a:pt x="1804" y="4287"/>
                      <a:pt x="1845" y="4260"/>
                    </a:cubicBezTo>
                    <a:cubicBezTo>
                      <a:pt x="1860" y="4250"/>
                      <a:pt x="1874" y="4237"/>
                      <a:pt x="1890" y="4230"/>
                    </a:cubicBezTo>
                    <a:cubicBezTo>
                      <a:pt x="1933" y="4211"/>
                      <a:pt x="1986" y="4211"/>
                      <a:pt x="2025" y="4185"/>
                    </a:cubicBezTo>
                    <a:cubicBezTo>
                      <a:pt x="2115" y="4125"/>
                      <a:pt x="2225" y="4093"/>
                      <a:pt x="2325" y="4050"/>
                    </a:cubicBezTo>
                    <a:cubicBezTo>
                      <a:pt x="2346" y="4041"/>
                      <a:pt x="2366" y="4031"/>
                      <a:pt x="2385" y="4020"/>
                    </a:cubicBezTo>
                    <a:cubicBezTo>
                      <a:pt x="2401" y="4011"/>
                      <a:pt x="2414" y="3997"/>
                      <a:pt x="2430" y="3990"/>
                    </a:cubicBezTo>
                    <a:cubicBezTo>
                      <a:pt x="2534" y="3944"/>
                      <a:pt x="2653" y="3921"/>
                      <a:pt x="2760" y="3885"/>
                    </a:cubicBezTo>
                    <a:cubicBezTo>
                      <a:pt x="2852" y="3854"/>
                      <a:pt x="2952" y="3852"/>
                      <a:pt x="3045" y="3825"/>
                    </a:cubicBezTo>
                    <a:cubicBezTo>
                      <a:pt x="3141" y="3798"/>
                      <a:pt x="3235" y="3767"/>
                      <a:pt x="3330" y="3735"/>
                    </a:cubicBezTo>
                    <a:cubicBezTo>
                      <a:pt x="3386" y="3716"/>
                      <a:pt x="3442" y="3725"/>
                      <a:pt x="3495" y="3690"/>
                    </a:cubicBezTo>
                    <a:cubicBezTo>
                      <a:pt x="3553" y="3651"/>
                      <a:pt x="3523" y="3666"/>
                      <a:pt x="3585" y="3645"/>
                    </a:cubicBezTo>
                    <a:cubicBezTo>
                      <a:pt x="3690" y="3540"/>
                      <a:pt x="3574" y="3643"/>
                      <a:pt x="3675" y="3585"/>
                    </a:cubicBezTo>
                    <a:cubicBezTo>
                      <a:pt x="3732" y="3553"/>
                      <a:pt x="3771" y="3501"/>
                      <a:pt x="3825" y="3465"/>
                    </a:cubicBezTo>
                    <a:cubicBezTo>
                      <a:pt x="3879" y="3384"/>
                      <a:pt x="3880" y="3399"/>
                      <a:pt x="3900" y="3330"/>
                    </a:cubicBezTo>
                    <a:cubicBezTo>
                      <a:pt x="3906" y="3310"/>
                      <a:pt x="3907" y="3289"/>
                      <a:pt x="3915" y="3270"/>
                    </a:cubicBezTo>
                    <a:cubicBezTo>
                      <a:pt x="3922" y="3253"/>
                      <a:pt x="3937" y="3241"/>
                      <a:pt x="3945" y="3225"/>
                    </a:cubicBezTo>
                    <a:cubicBezTo>
                      <a:pt x="3974" y="3167"/>
                      <a:pt x="3946" y="3187"/>
                      <a:pt x="3975" y="3120"/>
                    </a:cubicBezTo>
                    <a:cubicBezTo>
                      <a:pt x="3982" y="3103"/>
                      <a:pt x="3997" y="3091"/>
                      <a:pt x="4005" y="3075"/>
                    </a:cubicBezTo>
                    <a:cubicBezTo>
                      <a:pt x="4034" y="3017"/>
                      <a:pt x="4031" y="3007"/>
                      <a:pt x="4050" y="2955"/>
                    </a:cubicBezTo>
                    <a:cubicBezTo>
                      <a:pt x="4051" y="2952"/>
                      <a:pt x="4111" y="2816"/>
                      <a:pt x="4095" y="2805"/>
                    </a:cubicBezTo>
                    <a:cubicBezTo>
                      <a:pt x="4074" y="2791"/>
                      <a:pt x="4055" y="2835"/>
                      <a:pt x="4035" y="2850"/>
                    </a:cubicBezTo>
                    <a:cubicBezTo>
                      <a:pt x="3981" y="2770"/>
                      <a:pt x="4026" y="2705"/>
                      <a:pt x="4050" y="2610"/>
                    </a:cubicBezTo>
                    <a:cubicBezTo>
                      <a:pt x="4070" y="2530"/>
                      <a:pt x="4140" y="2500"/>
                      <a:pt x="4200" y="2460"/>
                    </a:cubicBezTo>
                    <a:cubicBezTo>
                      <a:pt x="4311" y="2386"/>
                      <a:pt x="4421" y="2316"/>
                      <a:pt x="4560" y="2310"/>
                    </a:cubicBezTo>
                    <a:cubicBezTo>
                      <a:pt x="4745" y="2301"/>
                      <a:pt x="4930" y="2300"/>
                      <a:pt x="5115" y="2295"/>
                    </a:cubicBezTo>
                    <a:cubicBezTo>
                      <a:pt x="5136" y="2291"/>
                      <a:pt x="5209" y="2279"/>
                      <a:pt x="5235" y="2265"/>
                    </a:cubicBezTo>
                    <a:cubicBezTo>
                      <a:pt x="5390" y="2179"/>
                      <a:pt x="5268" y="2224"/>
                      <a:pt x="5370" y="2190"/>
                    </a:cubicBezTo>
                    <a:cubicBezTo>
                      <a:pt x="5385" y="2175"/>
                      <a:pt x="5403" y="2163"/>
                      <a:pt x="5415" y="2145"/>
                    </a:cubicBezTo>
                    <a:cubicBezTo>
                      <a:pt x="5452" y="2089"/>
                      <a:pt x="5448" y="1961"/>
                      <a:pt x="5490" y="1905"/>
                    </a:cubicBezTo>
                    <a:cubicBezTo>
                      <a:pt x="5505" y="1885"/>
                      <a:pt x="5520" y="1865"/>
                      <a:pt x="5535" y="1845"/>
                    </a:cubicBezTo>
                    <a:cubicBezTo>
                      <a:pt x="5574" y="1727"/>
                      <a:pt x="5655" y="1615"/>
                      <a:pt x="5760" y="1545"/>
                    </a:cubicBezTo>
                    <a:cubicBezTo>
                      <a:pt x="5804" y="1478"/>
                      <a:pt x="5817" y="1490"/>
                      <a:pt x="5880" y="1455"/>
                    </a:cubicBezTo>
                    <a:cubicBezTo>
                      <a:pt x="5961" y="1410"/>
                      <a:pt x="6040" y="1353"/>
                      <a:pt x="6120" y="1305"/>
                    </a:cubicBezTo>
                    <a:cubicBezTo>
                      <a:pt x="6166" y="1277"/>
                      <a:pt x="6210" y="1245"/>
                      <a:pt x="6255" y="1215"/>
                    </a:cubicBezTo>
                    <a:cubicBezTo>
                      <a:pt x="6270" y="1205"/>
                      <a:pt x="6300" y="1185"/>
                      <a:pt x="6300" y="1185"/>
                    </a:cubicBezTo>
                    <a:cubicBezTo>
                      <a:pt x="6335" y="1132"/>
                      <a:pt x="6359" y="1100"/>
                      <a:pt x="6420" y="1080"/>
                    </a:cubicBezTo>
                    <a:cubicBezTo>
                      <a:pt x="6449" y="1036"/>
                      <a:pt x="6452" y="1026"/>
                      <a:pt x="6495" y="990"/>
                    </a:cubicBezTo>
                    <a:cubicBezTo>
                      <a:pt x="6509" y="978"/>
                      <a:pt x="6527" y="973"/>
                      <a:pt x="6540" y="960"/>
                    </a:cubicBezTo>
                    <a:cubicBezTo>
                      <a:pt x="6597" y="903"/>
                      <a:pt x="6593" y="867"/>
                      <a:pt x="6675" y="840"/>
                    </a:cubicBezTo>
                    <a:cubicBezTo>
                      <a:pt x="6695" y="810"/>
                      <a:pt x="6710" y="775"/>
                      <a:pt x="6735" y="750"/>
                    </a:cubicBezTo>
                    <a:cubicBezTo>
                      <a:pt x="6750" y="735"/>
                      <a:pt x="6766" y="721"/>
                      <a:pt x="6780" y="705"/>
                    </a:cubicBezTo>
                    <a:cubicBezTo>
                      <a:pt x="6792" y="691"/>
                      <a:pt x="6796" y="671"/>
                      <a:pt x="6810" y="660"/>
                    </a:cubicBezTo>
                    <a:cubicBezTo>
                      <a:pt x="6822" y="650"/>
                      <a:pt x="6840" y="650"/>
                      <a:pt x="6855" y="645"/>
                    </a:cubicBezTo>
                    <a:cubicBezTo>
                      <a:pt x="6865" y="630"/>
                      <a:pt x="6871" y="611"/>
                      <a:pt x="6885" y="600"/>
                    </a:cubicBezTo>
                    <a:cubicBezTo>
                      <a:pt x="6897" y="590"/>
                      <a:pt x="6919" y="596"/>
                      <a:pt x="6930" y="585"/>
                    </a:cubicBezTo>
                    <a:cubicBezTo>
                      <a:pt x="6941" y="574"/>
                      <a:pt x="6935" y="552"/>
                      <a:pt x="6945" y="540"/>
                    </a:cubicBezTo>
                    <a:cubicBezTo>
                      <a:pt x="6956" y="526"/>
                      <a:pt x="6975" y="520"/>
                      <a:pt x="6990" y="510"/>
                    </a:cubicBezTo>
                    <a:cubicBezTo>
                      <a:pt x="7012" y="443"/>
                      <a:pt x="7070" y="390"/>
                      <a:pt x="7110" y="330"/>
                    </a:cubicBezTo>
                    <a:cubicBezTo>
                      <a:pt x="7122" y="311"/>
                      <a:pt x="7128" y="289"/>
                      <a:pt x="7140" y="270"/>
                    </a:cubicBezTo>
                    <a:cubicBezTo>
                      <a:pt x="7159" y="239"/>
                      <a:pt x="7189" y="214"/>
                      <a:pt x="7200" y="180"/>
                    </a:cubicBezTo>
                    <a:cubicBezTo>
                      <a:pt x="7210" y="150"/>
                      <a:pt x="7200" y="100"/>
                      <a:pt x="7230" y="90"/>
                    </a:cubicBezTo>
                    <a:cubicBezTo>
                      <a:pt x="7260" y="80"/>
                      <a:pt x="7294" y="78"/>
                      <a:pt x="7320" y="60"/>
                    </a:cubicBezTo>
                    <a:cubicBezTo>
                      <a:pt x="7335" y="50"/>
                      <a:pt x="7348" y="35"/>
                      <a:pt x="7365" y="30"/>
                    </a:cubicBezTo>
                    <a:cubicBezTo>
                      <a:pt x="7399" y="20"/>
                      <a:pt x="7435" y="20"/>
                      <a:pt x="7470" y="15"/>
                    </a:cubicBezTo>
                    <a:cubicBezTo>
                      <a:pt x="7485" y="10"/>
                      <a:pt x="7499" y="0"/>
                      <a:pt x="7515" y="0"/>
                    </a:cubicBezTo>
                    <a:cubicBezTo>
                      <a:pt x="7572" y="0"/>
                      <a:pt x="7760" y="23"/>
                      <a:pt x="7815" y="60"/>
                    </a:cubicBezTo>
                    <a:cubicBezTo>
                      <a:pt x="7830" y="70"/>
                      <a:pt x="7843" y="83"/>
                      <a:pt x="7860" y="90"/>
                    </a:cubicBezTo>
                    <a:cubicBezTo>
                      <a:pt x="7908" y="111"/>
                      <a:pt x="7960" y="118"/>
                      <a:pt x="8010" y="135"/>
                    </a:cubicBezTo>
                    <a:cubicBezTo>
                      <a:pt x="8025" y="140"/>
                      <a:pt x="8055" y="150"/>
                      <a:pt x="8055" y="150"/>
                    </a:cubicBezTo>
                  </a:path>
                </a:pathLst>
              </a:custGeom>
              <a:noFill/>
              <a:ln w="50800">
                <a:solidFill>
                  <a:schemeClr val="tx1"/>
                </a:solidFill>
                <a:round/>
                <a:headEnd/>
                <a:tailEnd/>
              </a:ln>
              <a:effectLst>
                <a:outerShdw blurRad="50800" dist="38100" dir="2700000" algn="tl" rotWithShape="0">
                  <a:prstClr val="black">
                    <a:alpha val="40000"/>
                  </a:prstClr>
                </a:outerShdw>
              </a:effectLst>
              <a:scene3d>
                <a:camera prst="orthographicFront"/>
                <a:lightRig rig="sunrise" dir="t">
                  <a:rot lat="0" lon="0" rev="4200000"/>
                </a:lightRig>
              </a:scene3d>
              <a:sp3d>
                <a:bevelT w="38100" h="44450"/>
              </a:sp3d>
            </p:spPr>
            <p:txBody>
              <a:bodyPr vert="horz" wrap="square" lIns="91440" tIns="45720" rIns="91440" bIns="45720" numCol="1" anchor="t" anchorCtr="0" compatLnSpc="1">
                <a:prstTxWarp prst="textNoShape">
                  <a:avLst/>
                </a:prstTxWarp>
              </a:bodyPr>
              <a:lstStyle/>
              <a:p>
                <a:endParaRPr lang="en-US" sz="1200">
                  <a:solidFill>
                    <a:prstClr val="black"/>
                  </a:solidFill>
                  <a:latin typeface="Arial" charset="0"/>
                  <a:cs typeface="+mn-cs"/>
                </a:endParaRPr>
              </a:p>
            </p:txBody>
          </p:sp>
        </p:grpSp>
      </p:grpSp>
      <p:sp>
        <p:nvSpPr>
          <p:cNvPr id="11" name="Rectangle 10"/>
          <p:cNvSpPr/>
          <p:nvPr/>
        </p:nvSpPr>
        <p:spPr>
          <a:xfrm>
            <a:off x="355600" y="5837382"/>
            <a:ext cx="8074025" cy="720582"/>
          </a:xfrm>
          <a:prstGeom prst="rect">
            <a:avLst/>
          </a:prstGeom>
        </p:spPr>
        <p:txBody>
          <a:bodyPr wrap="square">
            <a:spAutoFit/>
          </a:bodyPr>
          <a:lstStyle/>
          <a:p>
            <a:pPr algn="ctr">
              <a:lnSpc>
                <a:spcPct val="85000"/>
              </a:lnSpc>
            </a:pPr>
            <a:r>
              <a:rPr lang="en-US" sz="2400" b="1" kern="0" dirty="0" smtClean="0">
                <a:solidFill>
                  <a:srgbClr val="0070C0"/>
                </a:solidFill>
                <a:latin typeface="Calibri" pitchFamily="34" charset="0"/>
                <a:cs typeface="+mn-cs"/>
              </a:rPr>
              <a:t>Reduce Transmission Pipeline Risk through Design and Location of New Parking Lots and Parking Structures </a:t>
            </a:r>
            <a:endParaRPr lang="en-US" sz="1200" dirty="0">
              <a:solidFill>
                <a:srgbClr val="0070C0"/>
              </a:solidFill>
              <a:latin typeface="Arial" charset="0"/>
              <a:cs typeface="+mn-cs"/>
            </a:endParaRPr>
          </a:p>
        </p:txBody>
      </p:sp>
      <p:sp>
        <p:nvSpPr>
          <p:cNvPr id="12" name="Rectangle 11"/>
          <p:cNvSpPr/>
          <p:nvPr/>
        </p:nvSpPr>
        <p:spPr>
          <a:xfrm rot="19423335">
            <a:off x="5985391" y="2537385"/>
            <a:ext cx="1254185" cy="202784"/>
          </a:xfrm>
          <a:prstGeom prst="rect">
            <a:avLst/>
          </a:prstGeom>
          <a:solidFill>
            <a:srgbClr val="920000">
              <a:alpha val="50196"/>
            </a:srgbClr>
          </a:solidFill>
          <a:ln cap="rnd">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sp>
        <p:nvSpPr>
          <p:cNvPr id="13" name="Rectangle 12"/>
          <p:cNvSpPr/>
          <p:nvPr/>
        </p:nvSpPr>
        <p:spPr>
          <a:xfrm rot="19423335">
            <a:off x="6579860" y="3178422"/>
            <a:ext cx="1193719" cy="193911"/>
          </a:xfrm>
          <a:prstGeom prst="rect">
            <a:avLst/>
          </a:prstGeom>
          <a:solidFill>
            <a:srgbClr val="920000">
              <a:alpha val="50196"/>
            </a:srgbClr>
          </a:solidFill>
          <a:ln cap="rnd">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prstClr val="white"/>
              </a:solidFill>
            </a:endParaRPr>
          </a:p>
        </p:txBody>
      </p:sp>
      <p:pic>
        <p:nvPicPr>
          <p:cNvPr id="14" name="~PP1585.WAV">
            <a:hlinkClick r:id="" action="ppaction://media"/>
          </p:cNvPr>
          <p:cNvPicPr>
            <a:picLocks noRot="1" noChangeAspect="1"/>
          </p:cNvPicPr>
          <p:nvPr>
            <a:wavAudioFile r:embed="rId1" name="~PP1585.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692647891"/>
      </p:ext>
    </p:extLst>
  </p:cSld>
  <p:clrMapOvr>
    <a:masterClrMapping/>
  </p:clrMapOvr>
  <p:transition spd="slow" advTm="520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srcRect/>
          <a:stretch>
            <a:fillRect/>
          </a:stretch>
        </p:blipFill>
        <p:spPr bwMode="auto">
          <a:xfrm>
            <a:off x="1142110" y="1638375"/>
            <a:ext cx="6858890" cy="5067225"/>
          </a:xfrm>
          <a:prstGeom prst="rect">
            <a:avLst/>
          </a:prstGeom>
          <a:noFill/>
          <a:ln w="9525">
            <a:noFill/>
            <a:miter lim="800000"/>
            <a:headEnd/>
            <a:tailEnd/>
          </a:ln>
        </p:spPr>
      </p:pic>
      <p:sp>
        <p:nvSpPr>
          <p:cNvPr id="4" name="Title 1"/>
          <p:cNvSpPr txBox="1">
            <a:spLocks/>
          </p:cNvSpPr>
          <p:nvPr/>
        </p:nvSpPr>
        <p:spPr>
          <a:xfrm>
            <a:off x="457200" y="304800"/>
            <a:ext cx="81534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sz="3600" b="1" dirty="0" smtClean="0">
                <a:latin typeface="+mj-lt"/>
                <a:ea typeface="+mj-ea"/>
                <a:cs typeface="+mj-cs"/>
              </a:rPr>
              <a:t>Natural Gas Pipeline Systems:</a:t>
            </a:r>
          </a:p>
          <a:p>
            <a:pPr algn="ctr">
              <a:spcBef>
                <a:spcPct val="0"/>
              </a:spcBef>
            </a:pPr>
            <a:r>
              <a:rPr lang="en-US" sz="3600" b="1" dirty="0" smtClean="0">
                <a:latin typeface="+mj-lt"/>
                <a:ea typeface="+mj-ea"/>
                <a:cs typeface="+mj-cs"/>
              </a:rPr>
              <a:t>From the Wellhead to the Consumer</a:t>
            </a:r>
            <a:endParaRPr kumimoji="0" lang="en-US" sz="3600" b="1" i="0" u="none" strike="noStrike" kern="1200" cap="none" spc="0" normalizeH="0" baseline="0" noProof="0" dirty="0" smtClean="0">
              <a:ln>
                <a:noFill/>
              </a:ln>
              <a:solidFill>
                <a:schemeClr val="tx1"/>
              </a:solidFill>
              <a:effectLst/>
              <a:uLnTx/>
              <a:uFillTx/>
              <a:latin typeface="+mj-lt"/>
              <a:ea typeface="+mj-ea"/>
              <a:cs typeface="+mj-cs"/>
            </a:endParaRPr>
          </a:p>
        </p:txBody>
      </p:sp>
      <p:cxnSp>
        <p:nvCxnSpPr>
          <p:cNvPr id="3" name="Straight Connector 2"/>
          <p:cNvCxnSpPr/>
          <p:nvPr/>
        </p:nvCxnSpPr>
        <p:spPr>
          <a:xfrm>
            <a:off x="3581400" y="3733800"/>
            <a:ext cx="4038600" cy="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7636933" y="3733800"/>
            <a:ext cx="0" cy="243840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069667" y="4826001"/>
            <a:ext cx="550333" cy="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124700" y="5511800"/>
            <a:ext cx="550333" cy="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399866" y="6172200"/>
            <a:ext cx="275166" cy="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105400" y="3276600"/>
            <a:ext cx="990600" cy="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39000" y="3467100"/>
            <a:ext cx="0" cy="26670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105400" y="3200400"/>
            <a:ext cx="0" cy="53340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800600" y="3752850"/>
            <a:ext cx="0" cy="36195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16" name="~PP3379.WAV">
            <a:hlinkClick r:id="" action="ppaction://media"/>
          </p:cNvPr>
          <p:cNvPicPr>
            <a:picLocks noRot="1" noChangeAspect="1"/>
          </p:cNvPicPr>
          <p:nvPr>
            <a:wavAudioFile r:embed="rId1" name="~PP3379.WAV"/>
          </p:nvPr>
        </p:nvPicPr>
        <p:blipFill>
          <a:blip r:embed="rId5"/>
          <a:stretch>
            <a:fillRect/>
          </a:stretch>
        </p:blipFill>
        <p:spPr>
          <a:xfrm>
            <a:off x="8696325" y="6410325"/>
            <a:ext cx="304800" cy="304800"/>
          </a:xfrm>
          <a:prstGeom prst="rect">
            <a:avLst/>
          </a:prstGeom>
        </p:spPr>
      </p:pic>
    </p:spTree>
  </p:cSld>
  <p:clrMapOvr>
    <a:masterClrMapping/>
  </p:clrMapOvr>
  <p:transition spd="med" advTm="15551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60446"/>
            <a:ext cx="9144000" cy="731837"/>
          </a:xfrm>
        </p:spPr>
        <p:txBody>
          <a:bodyPr>
            <a:normAutofit fontScale="90000"/>
          </a:bodyPr>
          <a:lstStyle/>
          <a:p>
            <a:r>
              <a:rPr lang="en-US" dirty="0" smtClean="0"/>
              <a:t/>
            </a:r>
            <a:br>
              <a:rPr lang="en-US" dirty="0" smtClean="0"/>
            </a:br>
            <a:endParaRPr lang="en-US" dirty="0"/>
          </a:p>
        </p:txBody>
      </p:sp>
      <p:sp>
        <p:nvSpPr>
          <p:cNvPr id="3" name="Content Placeholder 2"/>
          <p:cNvSpPr>
            <a:spLocks noGrp="1"/>
          </p:cNvSpPr>
          <p:nvPr>
            <p:ph idx="1"/>
          </p:nvPr>
        </p:nvSpPr>
        <p:spPr>
          <a:xfrm>
            <a:off x="0" y="5791200"/>
            <a:ext cx="9144000" cy="1066800"/>
          </a:xfrm>
          <a:solidFill>
            <a:srgbClr val="C4C4D2"/>
          </a:solidFill>
        </p:spPr>
        <p:txBody>
          <a:bodyPr>
            <a:normAutofit fontScale="85000" lnSpcReduction="10000"/>
          </a:bodyPr>
          <a:lstStyle/>
          <a:p>
            <a:pPr algn="ctr">
              <a:spcBef>
                <a:spcPts val="0"/>
              </a:spcBef>
              <a:buNone/>
            </a:pPr>
            <a:endParaRPr lang="en-US" sz="800" kern="1200" dirty="0" smtClean="0">
              <a:latin typeface="Arial" charset="0"/>
            </a:endParaRPr>
          </a:p>
          <a:p>
            <a:pPr algn="ctr">
              <a:lnSpc>
                <a:spcPct val="110000"/>
              </a:lnSpc>
              <a:spcBef>
                <a:spcPts val="0"/>
              </a:spcBef>
              <a:spcAft>
                <a:spcPts val="600"/>
              </a:spcAft>
              <a:buNone/>
            </a:pPr>
            <a:endParaRPr lang="en-US" sz="800" kern="1200" dirty="0" smtClean="0"/>
          </a:p>
          <a:p>
            <a:pPr marL="0" algn="ctr">
              <a:lnSpc>
                <a:spcPct val="110000"/>
              </a:lnSpc>
              <a:spcBef>
                <a:spcPts val="0"/>
              </a:spcBef>
              <a:spcAft>
                <a:spcPts val="600"/>
              </a:spcAft>
              <a:buNone/>
            </a:pPr>
            <a:r>
              <a:rPr lang="en-US" sz="2400" kern="1200" dirty="0" smtClean="0"/>
              <a:t>…</a:t>
            </a:r>
            <a:r>
              <a:rPr lang="en-US" sz="2400" i="1" dirty="0" smtClean="0"/>
              <a:t>Evacuation routes should…have a safe means of egress with exits located where they would not be made inaccessible by the impacts of a pipeline incident</a:t>
            </a:r>
            <a:r>
              <a:rPr lang="en-US" sz="2400" dirty="0" smtClean="0"/>
              <a:t>…</a:t>
            </a:r>
            <a:endParaRPr lang="en-US" sz="2400" kern="1200" dirty="0" smtClean="0"/>
          </a:p>
          <a:p>
            <a:pPr algn="ctr">
              <a:spcBef>
                <a:spcPts val="0"/>
              </a:spcBef>
              <a:buNone/>
            </a:pPr>
            <a:endParaRPr lang="en-US" dirty="0" smtClean="0"/>
          </a:p>
          <a:p>
            <a:pPr>
              <a:spcBef>
                <a:spcPts val="0"/>
              </a:spcBef>
            </a:pPr>
            <a:endParaRPr lang="en-US" dirty="0"/>
          </a:p>
        </p:txBody>
      </p:sp>
      <p:grpSp>
        <p:nvGrpSpPr>
          <p:cNvPr id="4" name="Group 11"/>
          <p:cNvGrpSpPr/>
          <p:nvPr/>
        </p:nvGrpSpPr>
        <p:grpSpPr>
          <a:xfrm>
            <a:off x="1447800" y="1942294"/>
            <a:ext cx="6493398" cy="3620306"/>
            <a:chOff x="1226916" y="3055716"/>
            <a:chExt cx="6493398" cy="3620306"/>
          </a:xfrm>
        </p:grpSpPr>
        <p:pic>
          <p:nvPicPr>
            <p:cNvPr id="8" name="Picture 7"/>
            <p:cNvPicPr/>
            <p:nvPr/>
          </p:nvPicPr>
          <p:blipFill>
            <a:blip r:embed="rId4" cstate="print"/>
            <a:srcRect/>
            <a:stretch>
              <a:fillRect/>
            </a:stretch>
          </p:blipFill>
          <p:spPr bwMode="auto">
            <a:xfrm>
              <a:off x="1232387" y="3055716"/>
              <a:ext cx="6470911" cy="3620306"/>
            </a:xfrm>
            <a:prstGeom prst="rect">
              <a:avLst/>
            </a:prstGeom>
            <a:noFill/>
            <a:ln w="12700">
              <a:solidFill>
                <a:schemeClr val="tx1"/>
              </a:solidFill>
              <a:miter lim="800000"/>
              <a:headEnd/>
              <a:tailEnd/>
            </a:ln>
          </p:spPr>
        </p:pic>
        <p:cxnSp>
          <p:nvCxnSpPr>
            <p:cNvPr id="10" name="Straight Connector 9"/>
            <p:cNvCxnSpPr/>
            <p:nvPr/>
          </p:nvCxnSpPr>
          <p:spPr>
            <a:xfrm flipV="1">
              <a:off x="1226916" y="5438819"/>
              <a:ext cx="6493398" cy="163328"/>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238491" y="5636871"/>
              <a:ext cx="6481823" cy="219919"/>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0" y="0"/>
            <a:ext cx="91440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lvl1pPr algn="ctr">
              <a:spcBef>
                <a:spcPct val="0"/>
              </a:spcBef>
              <a:buNone/>
              <a:defRPr sz="3600" b="1">
                <a:latin typeface="+mj-lt"/>
                <a:ea typeface="+mj-ea"/>
                <a:cs typeface="+mj-cs"/>
              </a:defRPr>
            </a:lvl1pPr>
          </a:lstStyle>
          <a:p>
            <a:r>
              <a:rPr lang="en-US" dirty="0" smtClean="0"/>
              <a:t>ND22 Reduce </a:t>
            </a:r>
            <a:r>
              <a:rPr lang="en-US" dirty="0"/>
              <a:t>Transmission Pipeline Risk through Design and Location of New Places of Mass Public Assembly</a:t>
            </a:r>
          </a:p>
        </p:txBody>
      </p:sp>
      <p:pic>
        <p:nvPicPr>
          <p:cNvPr id="9" name="~PP3963.WAV">
            <a:hlinkClick r:id="" action="ppaction://media"/>
          </p:cNvPr>
          <p:cNvPicPr>
            <a:picLocks noRot="1" noChangeAspect="1"/>
          </p:cNvPicPr>
          <p:nvPr>
            <a:wavAudioFile r:embed="rId1" name="~PP3963.WAV"/>
          </p:nvPr>
        </p:nvPicPr>
        <p:blipFill>
          <a:blip r:embed="rId5"/>
          <a:stretch>
            <a:fillRect/>
          </a:stretch>
        </p:blipFill>
        <p:spPr>
          <a:xfrm>
            <a:off x="8696325" y="6410325"/>
            <a:ext cx="304800" cy="304800"/>
          </a:xfrm>
          <a:prstGeom prst="rect">
            <a:avLst/>
          </a:prstGeom>
        </p:spPr>
      </p:pic>
    </p:spTree>
  </p:cSld>
  <p:clrMapOvr>
    <a:masterClrMapping/>
  </p:clrMapOvr>
  <p:transition advTm="718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715000"/>
            <a:ext cx="9144000" cy="1143000"/>
          </a:xfrm>
          <a:solidFill>
            <a:srgbClr val="C4C4D2"/>
          </a:solidFill>
        </p:spPr>
        <p:txBody>
          <a:bodyPr>
            <a:normAutofit/>
          </a:bodyPr>
          <a:lstStyle/>
          <a:p>
            <a:pPr>
              <a:buNone/>
            </a:pPr>
            <a:endParaRPr lang="en-US" sz="800" dirty="0" smtClean="0"/>
          </a:p>
          <a:p>
            <a:pPr lvl="1" indent="0" algn="ctr">
              <a:spcBef>
                <a:spcPts val="0"/>
              </a:spcBef>
              <a:spcAft>
                <a:spcPts val="600"/>
              </a:spcAft>
              <a:buNone/>
            </a:pPr>
            <a:r>
              <a:rPr lang="en-US" i="1" dirty="0" smtClean="0"/>
              <a:t>…</a:t>
            </a:r>
            <a:r>
              <a:rPr lang="en-US" sz="2200" i="1" dirty="0" smtClean="0"/>
              <a:t>cul-de-sac streets should not be designed crossing a transmission pipeline as the only route of ingress or egress…</a:t>
            </a:r>
            <a:endParaRPr lang="en-US" sz="2200" i="1" dirty="0"/>
          </a:p>
        </p:txBody>
      </p:sp>
      <p:grpSp>
        <p:nvGrpSpPr>
          <p:cNvPr id="4" name="Group 19"/>
          <p:cNvGrpSpPr/>
          <p:nvPr/>
        </p:nvGrpSpPr>
        <p:grpSpPr>
          <a:xfrm>
            <a:off x="1040842" y="1542136"/>
            <a:ext cx="7264958" cy="4172864"/>
            <a:chOff x="241161" y="2200587"/>
            <a:chExt cx="7707085" cy="4393930"/>
          </a:xfrm>
        </p:grpSpPr>
        <p:pic>
          <p:nvPicPr>
            <p:cNvPr id="12" name="Picture 11"/>
            <p:cNvPicPr/>
            <p:nvPr/>
          </p:nvPicPr>
          <p:blipFill>
            <a:blip r:embed="rId4" cstate="print"/>
            <a:srcRect/>
            <a:stretch>
              <a:fillRect/>
            </a:stretch>
          </p:blipFill>
          <p:spPr bwMode="auto">
            <a:xfrm>
              <a:off x="241161" y="2210634"/>
              <a:ext cx="7688005" cy="4363040"/>
            </a:xfrm>
            <a:prstGeom prst="rect">
              <a:avLst/>
            </a:prstGeom>
            <a:noFill/>
            <a:ln w="19050">
              <a:solidFill>
                <a:schemeClr val="tx1"/>
              </a:solidFill>
              <a:miter lim="800000"/>
              <a:headEnd/>
              <a:tailEnd/>
            </a:ln>
          </p:spPr>
        </p:pic>
        <p:cxnSp>
          <p:nvCxnSpPr>
            <p:cNvPr id="14" name="Straight Connector 13"/>
            <p:cNvCxnSpPr/>
            <p:nvPr/>
          </p:nvCxnSpPr>
          <p:spPr>
            <a:xfrm flipV="1">
              <a:off x="359298" y="2200587"/>
              <a:ext cx="7357836" cy="4393930"/>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693336" y="2220683"/>
              <a:ext cx="7254910" cy="4340889"/>
            </a:xfrm>
            <a:prstGeom prst="line">
              <a:avLst/>
            </a:prstGeom>
            <a:ln w="4445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rot="19639859">
              <a:off x="3008659" y="4638528"/>
              <a:ext cx="2582426" cy="56286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0" y="0"/>
            <a:ext cx="91440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sz="3600" b="1" dirty="0" smtClean="0"/>
              <a:t>ND17 Reduce </a:t>
            </a:r>
            <a:r>
              <a:rPr lang="en-US" sz="3600" b="1" dirty="0"/>
              <a:t>Transmission Pipeline Risk in New Development for Residential, Mixed-Use, and Commercial Land Use</a:t>
            </a:r>
            <a:endParaRPr lang="en-US" sz="3600" b="1" dirty="0">
              <a:latin typeface="+mj-lt"/>
              <a:ea typeface="+mj-ea"/>
              <a:cs typeface="+mj-cs"/>
            </a:endParaRPr>
          </a:p>
        </p:txBody>
      </p:sp>
      <p:pic>
        <p:nvPicPr>
          <p:cNvPr id="9" name="~PP3629.WAV">
            <a:hlinkClick r:id="" action="ppaction://media"/>
          </p:cNvPr>
          <p:cNvPicPr>
            <a:picLocks noRot="1" noChangeAspect="1"/>
          </p:cNvPicPr>
          <p:nvPr>
            <a:wavAudioFile r:embed="rId1" name="~PP3629.WAV"/>
          </p:nvPr>
        </p:nvPicPr>
        <p:blipFill>
          <a:blip r:embed="rId5"/>
          <a:stretch>
            <a:fillRect/>
          </a:stretch>
        </p:blipFill>
        <p:spPr>
          <a:xfrm>
            <a:off x="8696325" y="6410325"/>
            <a:ext cx="304800" cy="304800"/>
          </a:xfrm>
          <a:prstGeom prst="rect">
            <a:avLst/>
          </a:prstGeom>
        </p:spPr>
      </p:pic>
    </p:spTree>
  </p:cSld>
  <p:clrMapOvr>
    <a:masterClrMapping/>
  </p:clrMapOvr>
  <p:transition advTm="608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8129" y="2100291"/>
            <a:ext cx="4446271" cy="4757709"/>
          </a:xfrm>
        </p:spPr>
        <p:txBody>
          <a:bodyPr>
            <a:normAutofit fontScale="85000" lnSpcReduction="10000"/>
          </a:bodyPr>
          <a:lstStyle/>
          <a:p>
            <a:pPr>
              <a:buNone/>
            </a:pPr>
            <a:r>
              <a:rPr lang="en-US" sz="2400" i="1" dirty="0" smtClean="0"/>
              <a:t>Consider:</a:t>
            </a:r>
          </a:p>
          <a:p>
            <a:r>
              <a:rPr lang="en-US" sz="2400" dirty="0" smtClean="0"/>
              <a:t>Locate structures away from ROW</a:t>
            </a:r>
          </a:p>
          <a:p>
            <a:r>
              <a:rPr lang="en-US" sz="2400" dirty="0" smtClean="0"/>
              <a:t>Design alternate escape routes</a:t>
            </a:r>
          </a:p>
          <a:p>
            <a:r>
              <a:rPr lang="en-US" sz="2400" dirty="0" smtClean="0"/>
              <a:t>Require more stringent fire protection e.g. automatic sprinklers, water screens, air handling/ventilation systems) and fire endurance (e.g. non-combustible construction, window limitation)</a:t>
            </a:r>
          </a:p>
          <a:p>
            <a:r>
              <a:rPr lang="en-US" sz="2400" dirty="0" smtClean="0"/>
              <a:t>Avoid interference with pipeline operations and maintenance</a:t>
            </a:r>
          </a:p>
          <a:p>
            <a:r>
              <a:rPr lang="en-US" sz="2400" dirty="0" smtClean="0"/>
              <a:t>Allow access for emergency response</a:t>
            </a:r>
          </a:p>
          <a:p>
            <a:r>
              <a:rPr lang="en-US" sz="2400" dirty="0" smtClean="0"/>
              <a:t>Model </a:t>
            </a:r>
            <a:r>
              <a:rPr lang="en-US" sz="2400" dirty="0"/>
              <a:t>fire, explosion, or toxic release </a:t>
            </a:r>
            <a:r>
              <a:rPr lang="en-US" sz="2400" dirty="0" smtClean="0"/>
              <a:t>impacts</a:t>
            </a:r>
          </a:p>
          <a:p>
            <a:endParaRPr lang="en-US" sz="2400" i="1" dirty="0" smtClean="0"/>
          </a:p>
          <a:p>
            <a:endParaRPr lang="en-US" sz="2400" i="1" dirty="0" smtClean="0"/>
          </a:p>
        </p:txBody>
      </p:sp>
      <p:sp>
        <p:nvSpPr>
          <p:cNvPr id="5" name="Rectangle 4"/>
          <p:cNvSpPr/>
          <p:nvPr/>
        </p:nvSpPr>
        <p:spPr>
          <a:xfrm>
            <a:off x="0" y="-48398"/>
            <a:ext cx="9144000" cy="1754326"/>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algn="ctr"/>
            <a:r>
              <a:rPr lang="en-US" sz="3600" b="1" dirty="0" smtClean="0"/>
              <a:t>ND17 Reduce </a:t>
            </a:r>
            <a:r>
              <a:rPr lang="en-US" sz="3600" b="1" dirty="0"/>
              <a:t>Transmission Pipeline Risk in New Development for Residential, Mixed-Use, and Commercial Land Use</a:t>
            </a: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2743200"/>
            <a:ext cx="3990975" cy="286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P1309.WAV">
            <a:hlinkClick r:id="" action="ppaction://media"/>
          </p:cNvPr>
          <p:cNvPicPr>
            <a:picLocks noRot="1" noChangeAspect="1"/>
          </p:cNvPicPr>
          <p:nvPr>
            <a:wavAudioFile r:embed="rId1" name="~PP1309.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643655681"/>
      </p:ext>
    </p:extLst>
  </p:cSld>
  <p:clrMapOvr>
    <a:masterClrMapping/>
  </p:clrMapOvr>
  <p:transition spd="slow" advTm="752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13"/>
            <a:ext cx="91440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a:t>ND24 Temporary Markers for Construction </a:t>
            </a:r>
          </a:p>
        </p:txBody>
      </p:sp>
      <p:pic>
        <p:nvPicPr>
          <p:cNvPr id="3" name="Picture 2"/>
          <p:cNvPicPr/>
          <p:nvPr/>
        </p:nvPicPr>
        <p:blipFill>
          <a:blip r:embed="rId4" cstate="screen">
            <a:lum contrast="20000"/>
          </a:blip>
          <a:srcRect l="778" t="596" r="387" b="2228"/>
          <a:stretch>
            <a:fillRect/>
          </a:stretch>
        </p:blipFill>
        <p:spPr bwMode="auto">
          <a:xfrm>
            <a:off x="1528952" y="1123507"/>
            <a:ext cx="5874328" cy="4341091"/>
          </a:xfrm>
          <a:prstGeom prst="rect">
            <a:avLst/>
          </a:prstGeom>
          <a:noFill/>
          <a:ln w="9525">
            <a:solidFill>
              <a:schemeClr val="tx1"/>
            </a:solidFill>
            <a:miter lim="800000"/>
            <a:headEnd/>
            <a:tailEnd/>
          </a:ln>
        </p:spPr>
      </p:pic>
      <p:sp>
        <p:nvSpPr>
          <p:cNvPr id="5" name="Rectangle 4"/>
          <p:cNvSpPr/>
          <p:nvPr/>
        </p:nvSpPr>
        <p:spPr>
          <a:xfrm>
            <a:off x="514350" y="5666334"/>
            <a:ext cx="7760970" cy="830997"/>
          </a:xfrm>
          <a:prstGeom prst="rect">
            <a:avLst/>
          </a:prstGeom>
        </p:spPr>
        <p:txBody>
          <a:bodyPr wrap="square">
            <a:spAutoFit/>
          </a:bodyPr>
          <a:lstStyle/>
          <a:p>
            <a:pPr algn="ctr" eaLnBrk="0" hangingPunct="0">
              <a:lnSpc>
                <a:spcPct val="80000"/>
              </a:lnSpc>
            </a:pPr>
            <a:r>
              <a:rPr lang="en-US" sz="2000" dirty="0" smtClean="0">
                <a:latin typeface="+mn-lt"/>
                <a:cs typeface="+mn-cs"/>
              </a:rPr>
              <a:t>Install Temporary Markers on </a:t>
            </a:r>
          </a:p>
          <a:p>
            <a:pPr algn="ctr" eaLnBrk="0" hangingPunct="0">
              <a:lnSpc>
                <a:spcPct val="80000"/>
              </a:lnSpc>
            </a:pPr>
            <a:r>
              <a:rPr lang="en-US" sz="2000" dirty="0" smtClean="0">
                <a:latin typeface="+mn-lt"/>
                <a:cs typeface="+mn-cs"/>
              </a:rPr>
              <a:t>Edge of Transmission Pipeline Right-of-Way </a:t>
            </a:r>
          </a:p>
          <a:p>
            <a:pPr algn="ctr" eaLnBrk="0" hangingPunct="0">
              <a:lnSpc>
                <a:spcPct val="80000"/>
              </a:lnSpc>
            </a:pPr>
            <a:r>
              <a:rPr lang="en-US" sz="2000" dirty="0" smtClean="0">
                <a:latin typeface="+mn-lt"/>
                <a:cs typeface="+mn-cs"/>
              </a:rPr>
              <a:t>Prior to Construction Adjacent to Right-of-Way</a:t>
            </a:r>
            <a:endParaRPr lang="en-US" sz="2000" dirty="0">
              <a:latin typeface="+mn-lt"/>
              <a:cs typeface="+mn-cs"/>
            </a:endParaRPr>
          </a:p>
        </p:txBody>
      </p:sp>
      <p:pic>
        <p:nvPicPr>
          <p:cNvPr id="6" name="~PP1948.WAV">
            <a:hlinkClick r:id="" action="ppaction://media"/>
          </p:cNvPr>
          <p:cNvPicPr>
            <a:picLocks noRot="1" noChangeAspect="1"/>
          </p:cNvPicPr>
          <p:nvPr>
            <a:wavAudioFile r:embed="rId1" name="~PP1948.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145543355"/>
      </p:ext>
    </p:extLst>
  </p:cSld>
  <p:clrMapOvr>
    <a:masterClrMapping/>
  </p:clrMapOvr>
  <p:transition spd="slow" advTm="373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p:cNvPicPr>
            <a:picLocks noChangeAspect="1" noChangeArrowheads="1"/>
          </p:cNvPicPr>
          <p:nvPr/>
        </p:nvPicPr>
        <p:blipFill>
          <a:blip r:embed="rId4" cstate="print"/>
          <a:srcRect/>
          <a:stretch>
            <a:fillRect/>
          </a:stretch>
        </p:blipFill>
        <p:spPr bwMode="auto">
          <a:xfrm>
            <a:off x="573972" y="3505200"/>
            <a:ext cx="4555241" cy="2892763"/>
          </a:xfrm>
          <a:prstGeom prst="rect">
            <a:avLst/>
          </a:prstGeom>
          <a:noFill/>
          <a:ln w="9525">
            <a:solidFill>
              <a:schemeClr val="tx1"/>
            </a:solidFill>
            <a:miter lim="800000"/>
            <a:headEnd/>
            <a:tailEnd/>
          </a:ln>
        </p:spPr>
      </p:pic>
      <p:sp>
        <p:nvSpPr>
          <p:cNvPr id="2" name="Title 1"/>
          <p:cNvSpPr>
            <a:spLocks noGrp="1"/>
          </p:cNvSpPr>
          <p:nvPr>
            <p:ph type="title"/>
          </p:nvPr>
        </p:nvSpPr>
        <p:spPr>
          <a:xfrm>
            <a:off x="0" y="429398"/>
            <a:ext cx="9144000" cy="1200329"/>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smtClean="0"/>
              <a:t>ND 23 Consider </a:t>
            </a:r>
            <a:r>
              <a:rPr lang="en-US" sz="3600" b="1" dirty="0"/>
              <a:t>Site Emergency Response Plans </a:t>
            </a:r>
            <a:r>
              <a:rPr lang="en-US" sz="3600" b="1" dirty="0" smtClean="0"/>
              <a:t>in Land </a:t>
            </a:r>
            <a:r>
              <a:rPr lang="en-US" sz="3600" b="1" dirty="0"/>
              <a:t>Use Development </a:t>
            </a:r>
          </a:p>
        </p:txBody>
      </p:sp>
      <p:sp>
        <p:nvSpPr>
          <p:cNvPr id="12" name="Content Placeholder 2"/>
          <p:cNvSpPr>
            <a:spLocks noGrp="1"/>
          </p:cNvSpPr>
          <p:nvPr>
            <p:ph idx="1"/>
          </p:nvPr>
        </p:nvSpPr>
        <p:spPr>
          <a:xfrm>
            <a:off x="381000" y="1752600"/>
            <a:ext cx="6786563" cy="1561789"/>
          </a:xfrm>
          <a:ln>
            <a:noFill/>
          </a:ln>
        </p:spPr>
        <p:txBody>
          <a:bodyPr>
            <a:normAutofit fontScale="62500" lnSpcReduction="20000"/>
          </a:bodyPr>
          <a:lstStyle/>
          <a:p>
            <a:pPr>
              <a:spcBef>
                <a:spcPts val="0"/>
              </a:spcBef>
              <a:buNone/>
            </a:pPr>
            <a:r>
              <a:rPr lang="en-US" dirty="0" smtClean="0"/>
              <a:t> </a:t>
            </a:r>
          </a:p>
          <a:p>
            <a:pPr marL="228600" indent="-228600">
              <a:spcBef>
                <a:spcPts val="0"/>
              </a:spcBef>
              <a:spcAft>
                <a:spcPts val="600"/>
              </a:spcAft>
              <a:buFont typeface="Arial" pitchFamily="34" charset="0"/>
              <a:buChar char="•"/>
            </a:pPr>
            <a:r>
              <a:rPr lang="en-US" kern="1200" dirty="0" smtClean="0">
                <a:latin typeface="Arial" charset="0"/>
              </a:rPr>
              <a:t>Access to shutoff valves </a:t>
            </a:r>
            <a:endParaRPr lang="en-US" dirty="0" smtClean="0"/>
          </a:p>
          <a:p>
            <a:pPr marL="228600" indent="-228600">
              <a:spcBef>
                <a:spcPts val="0"/>
              </a:spcBef>
              <a:spcAft>
                <a:spcPts val="600"/>
              </a:spcAft>
              <a:buFont typeface="Arial" pitchFamily="34" charset="0"/>
              <a:buChar char="•"/>
            </a:pPr>
            <a:r>
              <a:rPr lang="en-US" kern="1200" dirty="0" smtClean="0">
                <a:latin typeface="Arial" charset="0"/>
              </a:rPr>
              <a:t>Access for emergency response personnel/equipment </a:t>
            </a:r>
          </a:p>
          <a:p>
            <a:pPr marL="228600" indent="-228600">
              <a:spcBef>
                <a:spcPts val="0"/>
              </a:spcBef>
              <a:spcAft>
                <a:spcPts val="600"/>
              </a:spcAft>
              <a:buFont typeface="Arial" pitchFamily="34" charset="0"/>
              <a:buChar char="•"/>
            </a:pPr>
            <a:r>
              <a:rPr lang="en-US" kern="1200" dirty="0" smtClean="0">
                <a:latin typeface="Arial" charset="0"/>
              </a:rPr>
              <a:t>Location/capacity of water supply/fire hydrants</a:t>
            </a:r>
          </a:p>
          <a:p>
            <a:pPr marL="228600" indent="-228600">
              <a:spcBef>
                <a:spcPts val="0"/>
              </a:spcBef>
              <a:spcAft>
                <a:spcPts val="600"/>
              </a:spcAft>
              <a:buFont typeface="Arial" pitchFamily="34" charset="0"/>
              <a:buChar char="•"/>
            </a:pPr>
            <a:r>
              <a:rPr lang="en-US" kern="1200" dirty="0" smtClean="0">
                <a:latin typeface="Arial" charset="0"/>
              </a:rPr>
              <a:t>Potential ICS, triage, and staging areas </a:t>
            </a:r>
            <a:endParaRPr lang="en-US" dirty="0"/>
          </a:p>
        </p:txBody>
      </p:sp>
      <p:sp>
        <p:nvSpPr>
          <p:cNvPr id="6" name="Content Placeholder 2"/>
          <p:cNvSpPr txBox="1">
            <a:spLocks/>
          </p:cNvSpPr>
          <p:nvPr/>
        </p:nvSpPr>
        <p:spPr bwMode="auto">
          <a:xfrm>
            <a:off x="5657850" y="3657600"/>
            <a:ext cx="3486150" cy="1561789"/>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ts val="0"/>
              </a:spcBef>
              <a:spcAft>
                <a:spcPct val="0"/>
              </a:spcAft>
              <a:buClr>
                <a:srgbClr val="000099"/>
              </a:buClr>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 </a:t>
            </a:r>
          </a:p>
          <a:p>
            <a:pPr marL="228600" marR="0" lvl="0" indent="-228600" algn="l" defTabSz="914400" rtl="0" eaLnBrk="1" fontAlgn="base" latinLnBrk="0" hangingPunct="1">
              <a:lnSpc>
                <a:spcPct val="100000"/>
              </a:lnSpc>
              <a:spcBef>
                <a:spcPts val="0"/>
              </a:spcBef>
              <a:spcAft>
                <a:spcPts val="600"/>
              </a:spcAft>
              <a:buClr>
                <a:srgbClr val="000099"/>
              </a:buClr>
              <a:buSzTx/>
              <a:tabLst/>
              <a:defRPr/>
            </a:pPr>
            <a:r>
              <a:rPr kumimoji="0" lang="en-US" sz="2000" b="0" i="0" u="none" strike="noStrike" kern="1200" cap="none" spc="0" normalizeH="0" baseline="0" noProof="0" dirty="0" smtClean="0">
                <a:ln>
                  <a:noFill/>
                </a:ln>
                <a:solidFill>
                  <a:schemeClr val="tx1"/>
                </a:solidFill>
                <a:effectLst/>
                <a:uLnTx/>
                <a:uFillTx/>
                <a:latin typeface="Arial" charset="0"/>
                <a:ea typeface="+mn-ea"/>
                <a:cs typeface="+mn-cs"/>
              </a:rPr>
              <a:t>…review of existing ROW can illustrate the benefit</a:t>
            </a:r>
            <a:r>
              <a:rPr kumimoji="0" lang="en-US" sz="2000" b="0" i="0" u="none" strike="noStrike" kern="1200" cap="none" spc="0" normalizeH="0" noProof="0" dirty="0" smtClean="0">
                <a:ln>
                  <a:noFill/>
                </a:ln>
                <a:solidFill>
                  <a:schemeClr val="tx1"/>
                </a:solidFill>
                <a:effectLst/>
                <a:uLnTx/>
                <a:uFillTx/>
                <a:latin typeface="Arial" charset="0"/>
                <a:ea typeface="+mn-ea"/>
                <a:cs typeface="+mn-cs"/>
              </a:rPr>
              <a:t> of land planning practices &amp; identify locations for enhance emergency preparedness…</a:t>
            </a:r>
            <a:endParaRPr kumimoji="0" lang="en-US" sz="2000" b="0" i="0" u="none" strike="noStrike" kern="0" cap="none" spc="0" normalizeH="0" baseline="0" noProof="0" dirty="0">
              <a:ln>
                <a:noFill/>
              </a:ln>
              <a:solidFill>
                <a:schemeClr val="tx1"/>
              </a:solidFill>
              <a:effectLst/>
              <a:uLnTx/>
              <a:uFillTx/>
              <a:latin typeface="+mn-lt"/>
              <a:ea typeface="+mn-ea"/>
              <a:cs typeface="+mn-cs"/>
            </a:endParaRPr>
          </a:p>
        </p:txBody>
      </p:sp>
      <p:pic>
        <p:nvPicPr>
          <p:cNvPr id="7" name="~PP3524.WAV">
            <a:hlinkClick r:id="" action="ppaction://media"/>
          </p:cNvPr>
          <p:cNvPicPr>
            <a:picLocks noRot="1" noChangeAspect="1"/>
          </p:cNvPicPr>
          <p:nvPr>
            <a:wavAudioFile r:embed="rId1" name="~PP3524.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467122460"/>
      </p:ext>
    </p:extLst>
  </p:cSld>
  <p:clrMapOvr>
    <a:masterClrMapping/>
  </p:clrMapOvr>
  <p:transition spd="slow" advTm="669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09625"/>
            <a:ext cx="8229600" cy="2000548"/>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spcBef>
                <a:spcPts val="1200"/>
              </a:spcBef>
            </a:pPr>
            <a:r>
              <a:rPr lang="en-US" sz="3600" b="1" dirty="0"/>
              <a:t>Local </a:t>
            </a:r>
            <a:r>
              <a:rPr lang="en-US" sz="3600" b="1" dirty="0" smtClean="0"/>
              <a:t>Government Role &amp; PHMSA Support</a:t>
            </a:r>
            <a:br>
              <a:rPr lang="en-US" sz="3600" b="1" dirty="0" smtClean="0"/>
            </a:br>
            <a:r>
              <a:rPr lang="en-US" sz="1600" b="1" dirty="0" smtClean="0"/>
              <a:t/>
            </a:r>
            <a:br>
              <a:rPr lang="en-US" sz="1600" b="1" dirty="0" smtClean="0"/>
            </a:br>
            <a:r>
              <a:rPr lang="en-US" sz="3600" b="1" dirty="0" smtClean="0"/>
              <a:t>~ Emergency Response </a:t>
            </a:r>
            <a:br>
              <a:rPr lang="en-US" sz="3600" b="1" dirty="0" smtClean="0"/>
            </a:br>
            <a:r>
              <a:rPr lang="en-US" sz="3600" b="1" dirty="0" smtClean="0"/>
              <a:t>~ Excavation Damage Prevention</a:t>
            </a:r>
            <a:endParaRPr lang="en-US" sz="3600" b="1" dirty="0"/>
          </a:p>
        </p:txBody>
      </p:sp>
      <p:sp>
        <p:nvSpPr>
          <p:cNvPr id="3" name="Slide Number Placeholder 2"/>
          <p:cNvSpPr>
            <a:spLocks noGrp="1"/>
          </p:cNvSpPr>
          <p:nvPr>
            <p:ph type="sldNum" sz="quarter" idx="12"/>
          </p:nvPr>
        </p:nvSpPr>
        <p:spPr/>
        <p:txBody>
          <a:bodyPr/>
          <a:lstStyle/>
          <a:p>
            <a:fld id="{23372D84-170C-41AF-969D-9FB0E510B537}" type="slidenum">
              <a:rPr lang="en-US" smtClean="0"/>
              <a:pPr/>
              <a:t>55</a:t>
            </a:fld>
            <a:endParaRPr lang="en-US"/>
          </a:p>
        </p:txBody>
      </p:sp>
      <p:pic>
        <p:nvPicPr>
          <p:cNvPr id="4" name="~PP1817.WAV">
            <a:hlinkClick r:id="" action="ppaction://media"/>
          </p:cNvPr>
          <p:cNvPicPr>
            <a:picLocks noRot="1" noChangeAspect="1"/>
          </p:cNvPicPr>
          <p:nvPr>
            <a:wavAudioFile r:embed="rId1" name="~PP1817.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613285963"/>
      </p:ext>
    </p:extLst>
  </p:cSld>
  <p:clrMapOvr>
    <a:masterClrMapping/>
  </p:clrMapOvr>
  <p:transition advTm="22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Response –</a:t>
            </a:r>
            <a:br>
              <a:rPr lang="en-US" dirty="0" smtClean="0"/>
            </a:br>
            <a:r>
              <a:rPr lang="en-US" dirty="0" smtClean="0"/>
              <a:t>Where We Are</a:t>
            </a:r>
            <a:endParaRPr lang="en-US" dirty="0"/>
          </a:p>
        </p:txBody>
      </p:sp>
      <p:sp>
        <p:nvSpPr>
          <p:cNvPr id="3" name="Content Placeholder 2"/>
          <p:cNvSpPr>
            <a:spLocks noGrp="1"/>
          </p:cNvSpPr>
          <p:nvPr>
            <p:ph idx="1"/>
          </p:nvPr>
        </p:nvSpPr>
        <p:spPr>
          <a:xfrm>
            <a:off x="457200" y="1828800"/>
            <a:ext cx="8229600" cy="4343400"/>
          </a:xfrm>
        </p:spPr>
        <p:txBody>
          <a:bodyPr/>
          <a:lstStyle/>
          <a:p>
            <a:r>
              <a:rPr lang="en-US" dirty="0" smtClean="0"/>
              <a:t>Communities and their emergency responders are not always aware of pipeline safety concerns.  Some reasons include:</a:t>
            </a:r>
          </a:p>
          <a:p>
            <a:pPr lvl="1"/>
            <a:r>
              <a:rPr lang="en-US" dirty="0" smtClean="0"/>
              <a:t>Catastrophic pipeline incidents are </a:t>
            </a:r>
            <a:r>
              <a:rPr lang="en-US" u="sng" dirty="0" smtClean="0"/>
              <a:t>low-frequency</a:t>
            </a:r>
            <a:r>
              <a:rPr lang="en-US" dirty="0" smtClean="0"/>
              <a:t>, </a:t>
            </a:r>
            <a:r>
              <a:rPr lang="en-US" u="sng" dirty="0" smtClean="0"/>
              <a:t>high-consequence</a:t>
            </a:r>
            <a:r>
              <a:rPr lang="en-US" dirty="0" smtClean="0"/>
              <a:t> events</a:t>
            </a:r>
          </a:p>
          <a:p>
            <a:pPr lvl="1"/>
            <a:r>
              <a:rPr lang="en-US" dirty="0" smtClean="0"/>
              <a:t>Pipelines are out of sight, out of mind</a:t>
            </a:r>
          </a:p>
          <a:p>
            <a:r>
              <a:rPr lang="en-US" dirty="0" smtClean="0"/>
              <a:t>PHMSA requires pipeline operators to communicate directly with the emergency responders regarding safe and effective pipeline emergency response</a:t>
            </a:r>
          </a:p>
          <a:p>
            <a:pPr lvl="1"/>
            <a:r>
              <a:rPr lang="en-US" dirty="0" smtClean="0"/>
              <a:t>This communication is essential and part of a larger approach to preparing emergency responders for pipeline emergencies</a:t>
            </a:r>
            <a:endParaRPr lang="en-US" dirty="0"/>
          </a:p>
        </p:txBody>
      </p:sp>
      <p:sp>
        <p:nvSpPr>
          <p:cNvPr id="4" name="Slide Number Placeholder 3"/>
          <p:cNvSpPr>
            <a:spLocks noGrp="1"/>
          </p:cNvSpPr>
          <p:nvPr>
            <p:ph type="sldNum" sz="quarter" idx="12"/>
          </p:nvPr>
        </p:nvSpPr>
        <p:spPr/>
        <p:txBody>
          <a:bodyPr/>
          <a:lstStyle/>
          <a:p>
            <a:pPr>
              <a:defRPr/>
            </a:pPr>
            <a:r>
              <a:rPr lang="en-US" smtClean="0">
                <a:solidFill>
                  <a:srgbClr val="000000"/>
                </a:solidFill>
              </a:rPr>
              <a:t>- </a:t>
            </a:r>
            <a:fld id="{FF9D9BA7-CDFA-4EB9-BD1B-E57CC7A06B77}" type="slidenum">
              <a:rPr lang="en-US" smtClean="0">
                <a:solidFill>
                  <a:srgbClr val="000000"/>
                </a:solidFill>
              </a:rPr>
              <a:pPr>
                <a:defRPr/>
              </a:pPr>
              <a:t>56</a:t>
            </a:fld>
            <a:r>
              <a:rPr lang="en-US" smtClean="0">
                <a:solidFill>
                  <a:srgbClr val="000000"/>
                </a:solidFill>
              </a:rPr>
              <a:t> -</a:t>
            </a:r>
            <a:endParaRPr lang="en-US">
              <a:solidFill>
                <a:srgbClr val="000000"/>
              </a:solidFill>
            </a:endParaRPr>
          </a:p>
        </p:txBody>
      </p:sp>
      <p:pic>
        <p:nvPicPr>
          <p:cNvPr id="5" name="~PP729.WAV">
            <a:hlinkClick r:id="" action="ppaction://media"/>
          </p:cNvPr>
          <p:cNvPicPr>
            <a:picLocks noRot="1" noChangeAspect="1"/>
          </p:cNvPicPr>
          <p:nvPr>
            <a:wavAudioFile r:embed="rId1" name="~PP729.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593492873"/>
      </p:ext>
    </p:extLst>
  </p:cSld>
  <p:clrMapOvr>
    <a:masterClrMapping/>
  </p:clrMapOvr>
  <p:transition spd="med" advTm="4784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31837"/>
          </a:xfrm>
        </p:spPr>
        <p:txBody>
          <a:bodyPr/>
          <a:lstStyle/>
          <a:p>
            <a:r>
              <a:rPr lang="en-US" dirty="0" smtClean="0"/>
              <a:t>Where We’re Going</a:t>
            </a:r>
            <a:endParaRPr lang="en-US" dirty="0"/>
          </a:p>
        </p:txBody>
      </p:sp>
      <p:sp>
        <p:nvSpPr>
          <p:cNvPr id="3" name="Content Placeholder 2"/>
          <p:cNvSpPr>
            <a:spLocks noGrp="1"/>
          </p:cNvSpPr>
          <p:nvPr>
            <p:ph idx="1"/>
          </p:nvPr>
        </p:nvSpPr>
        <p:spPr>
          <a:xfrm>
            <a:off x="457200" y="1371600"/>
            <a:ext cx="8229600" cy="4419600"/>
          </a:xfrm>
        </p:spPr>
        <p:txBody>
          <a:bodyPr/>
          <a:lstStyle/>
          <a:p>
            <a:r>
              <a:rPr lang="en-US" dirty="0" smtClean="0"/>
              <a:t>Goal:  Reduce the consequences of pipeline failures by strengthening the capabilities of local emergency responders through </a:t>
            </a:r>
            <a:r>
              <a:rPr lang="en-US" u="sng" dirty="0" smtClean="0"/>
              <a:t>institutionalizing</a:t>
            </a:r>
            <a:r>
              <a:rPr lang="en-US" dirty="0" smtClean="0"/>
              <a:t> pipeline awareness within the emergency response community.</a:t>
            </a:r>
            <a:endParaRPr lang="en-US" i="1" dirty="0" smtClean="0"/>
          </a:p>
          <a:p>
            <a:r>
              <a:rPr lang="en-US" dirty="0" smtClean="0"/>
              <a:t>PHMSA has undertaken a variety of initiatives and activities to assist with accomplishing the goal:</a:t>
            </a:r>
          </a:p>
          <a:p>
            <a:pPr lvl="1"/>
            <a:r>
              <a:rPr lang="en-US" dirty="0" smtClean="0"/>
              <a:t>Educating ourselves and the ER community by hosting/participating in pipeline ER forums</a:t>
            </a:r>
          </a:p>
          <a:p>
            <a:pPr lvl="1"/>
            <a:r>
              <a:rPr lang="en-US" dirty="0" smtClean="0"/>
              <a:t>Building partnerships and coordinating with pipeline ER stakeholders</a:t>
            </a:r>
          </a:p>
          <a:p>
            <a:pPr lvl="1"/>
            <a:r>
              <a:rPr lang="en-US" dirty="0" smtClean="0"/>
              <a:t>Actively communicating with the ER community via presentations at conferences and articles in trade publications</a:t>
            </a:r>
          </a:p>
          <a:p>
            <a:pPr lvl="1"/>
            <a:r>
              <a:rPr lang="en-US" dirty="0" smtClean="0"/>
              <a:t>Creating/enhancing pipeline ER resources</a:t>
            </a:r>
          </a:p>
        </p:txBody>
      </p:sp>
      <p:sp>
        <p:nvSpPr>
          <p:cNvPr id="4" name="Slide Number Placeholder 3"/>
          <p:cNvSpPr>
            <a:spLocks noGrp="1"/>
          </p:cNvSpPr>
          <p:nvPr>
            <p:ph type="sldNum" sz="quarter" idx="12"/>
          </p:nvPr>
        </p:nvSpPr>
        <p:spPr/>
        <p:txBody>
          <a:bodyPr/>
          <a:lstStyle/>
          <a:p>
            <a:pPr>
              <a:defRPr/>
            </a:pPr>
            <a:r>
              <a:rPr lang="en-US" smtClean="0">
                <a:solidFill>
                  <a:srgbClr val="000000"/>
                </a:solidFill>
              </a:rPr>
              <a:t>- </a:t>
            </a:r>
            <a:fld id="{FF9D9BA7-CDFA-4EB9-BD1B-E57CC7A06B77}" type="slidenum">
              <a:rPr lang="en-US" smtClean="0">
                <a:solidFill>
                  <a:srgbClr val="000000"/>
                </a:solidFill>
              </a:rPr>
              <a:pPr>
                <a:defRPr/>
              </a:pPr>
              <a:t>57</a:t>
            </a:fld>
            <a:r>
              <a:rPr lang="en-US" smtClean="0">
                <a:solidFill>
                  <a:srgbClr val="000000"/>
                </a:solidFill>
              </a:rPr>
              <a:t> -</a:t>
            </a:r>
            <a:endParaRPr lang="en-US">
              <a:solidFill>
                <a:srgbClr val="000000"/>
              </a:solidFill>
            </a:endParaRPr>
          </a:p>
        </p:txBody>
      </p:sp>
      <p:pic>
        <p:nvPicPr>
          <p:cNvPr id="5" name="~PP2652.WAV">
            <a:hlinkClick r:id="" action="ppaction://media"/>
          </p:cNvPr>
          <p:cNvPicPr>
            <a:picLocks noRot="1" noChangeAspect="1"/>
          </p:cNvPicPr>
          <p:nvPr>
            <a:wavAudioFile r:embed="rId1" name="~PP2652.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766886680"/>
      </p:ext>
    </p:extLst>
  </p:cSld>
  <p:clrMapOvr>
    <a:masterClrMapping/>
  </p:clrMapOvr>
  <p:transition spd="med" advTm="508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057398"/>
            <a:ext cx="2984730" cy="3999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1020763"/>
            <a:ext cx="8229600" cy="731837"/>
          </a:xfrm>
        </p:spPr>
        <p:txBody>
          <a:bodyPr/>
          <a:lstStyle/>
          <a:p>
            <a:r>
              <a:rPr lang="en-US" dirty="0" smtClean="0"/>
              <a:t>PHMSA Pipeline Emergency Response Resources</a:t>
            </a:r>
            <a:endParaRPr lang="en-US" dirty="0"/>
          </a:p>
        </p:txBody>
      </p:sp>
      <p:sp>
        <p:nvSpPr>
          <p:cNvPr id="3" name="Content Placeholder 2"/>
          <p:cNvSpPr>
            <a:spLocks noGrp="1"/>
          </p:cNvSpPr>
          <p:nvPr>
            <p:ph idx="1"/>
          </p:nvPr>
        </p:nvSpPr>
        <p:spPr>
          <a:xfrm>
            <a:off x="-76200" y="2209800"/>
            <a:ext cx="4495800" cy="3505200"/>
          </a:xfrm>
        </p:spPr>
        <p:txBody>
          <a:bodyPr/>
          <a:lstStyle/>
          <a:p>
            <a:r>
              <a:rPr lang="en-US" b="1" dirty="0" smtClean="0"/>
              <a:t>Pipeline </a:t>
            </a:r>
            <a:r>
              <a:rPr lang="en-US" b="1" dirty="0"/>
              <a:t>Emergencies </a:t>
            </a:r>
            <a:r>
              <a:rPr lang="en-US" dirty="0" smtClean="0"/>
              <a:t>training curriculum – </a:t>
            </a:r>
            <a:r>
              <a:rPr lang="en-US" dirty="0" smtClean="0">
                <a:hlinkClick r:id="rId5"/>
              </a:rPr>
              <a:t>www.pipelineemergencies.com</a:t>
            </a:r>
            <a:r>
              <a:rPr lang="en-US" dirty="0" smtClean="0"/>
              <a:t> </a:t>
            </a:r>
            <a:endParaRPr lang="en-US" dirty="0"/>
          </a:p>
          <a:p>
            <a:r>
              <a:rPr lang="en-US" b="1" dirty="0" smtClean="0"/>
              <a:t>Emergency Response Guidebook (ERG) </a:t>
            </a:r>
            <a:r>
              <a:rPr lang="en-US" dirty="0" smtClean="0"/>
              <a:t>– updated and expanded pipeline pages</a:t>
            </a:r>
          </a:p>
          <a:p>
            <a:r>
              <a:rPr lang="en-US" b="1" dirty="0" smtClean="0"/>
              <a:t>Hazardous Materials Cooperative Research Program </a:t>
            </a:r>
            <a:r>
              <a:rPr lang="en-US" dirty="0" smtClean="0"/>
              <a:t>– HM15</a:t>
            </a:r>
            <a:endParaRPr lang="en-US" dirty="0"/>
          </a:p>
        </p:txBody>
      </p:sp>
      <p:sp>
        <p:nvSpPr>
          <p:cNvPr id="4" name="Slide Number Placeholder 3"/>
          <p:cNvSpPr>
            <a:spLocks noGrp="1"/>
          </p:cNvSpPr>
          <p:nvPr>
            <p:ph type="sldNum" sz="quarter" idx="12"/>
          </p:nvPr>
        </p:nvSpPr>
        <p:spPr/>
        <p:txBody>
          <a:bodyPr/>
          <a:lstStyle/>
          <a:p>
            <a:pPr>
              <a:defRPr/>
            </a:pPr>
            <a:r>
              <a:rPr lang="en-US" smtClean="0">
                <a:solidFill>
                  <a:srgbClr val="000000"/>
                </a:solidFill>
              </a:rPr>
              <a:t>- </a:t>
            </a:r>
            <a:fld id="{FF9D9BA7-CDFA-4EB9-BD1B-E57CC7A06B77}" type="slidenum">
              <a:rPr lang="en-US" smtClean="0">
                <a:solidFill>
                  <a:srgbClr val="000000"/>
                </a:solidFill>
              </a:rPr>
              <a:pPr>
                <a:defRPr/>
              </a:pPr>
              <a:t>58</a:t>
            </a:fld>
            <a:r>
              <a:rPr lang="en-US" smtClean="0">
                <a:solidFill>
                  <a:srgbClr val="000000"/>
                </a:solidFill>
              </a:rPr>
              <a:t> -</a:t>
            </a:r>
            <a:endParaRPr lang="en-US">
              <a:solidFill>
                <a:srgbClr val="000000"/>
              </a:solidFill>
            </a:endParaRP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6080" y="3811073"/>
            <a:ext cx="2057400" cy="2894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1437" y="3208673"/>
            <a:ext cx="1548199" cy="354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P2326.WAV">
            <a:hlinkClick r:id="" action="ppaction://media"/>
          </p:cNvPr>
          <p:cNvPicPr>
            <a:picLocks noRot="1" noChangeAspect="1"/>
          </p:cNvPicPr>
          <p:nvPr>
            <a:wavAudioFile r:embed="rId1" name="~PP2326.WAV"/>
          </p:nvPr>
        </p:nvPicPr>
        <p:blipFill>
          <a:blip r:embed="rId8"/>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145341108"/>
      </p:ext>
    </p:extLst>
  </p:cSld>
  <p:clrMapOvr>
    <a:masterClrMapping/>
  </p:clrMapOvr>
  <p:transition spd="med" advTm="567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Information</a:t>
            </a:r>
            <a:endParaRPr lang="en-US" dirty="0"/>
          </a:p>
        </p:txBody>
      </p:sp>
      <p:sp>
        <p:nvSpPr>
          <p:cNvPr id="3" name="Content Placeholder 2"/>
          <p:cNvSpPr>
            <a:spLocks noGrp="1"/>
          </p:cNvSpPr>
          <p:nvPr>
            <p:ph idx="1"/>
          </p:nvPr>
        </p:nvSpPr>
        <p:spPr/>
        <p:txBody>
          <a:bodyPr/>
          <a:lstStyle/>
          <a:p>
            <a:r>
              <a:rPr lang="en-US" sz="2400" dirty="0" smtClean="0"/>
              <a:t>Visit our website at </a:t>
            </a:r>
            <a:r>
              <a:rPr lang="en-US" sz="2400" dirty="0"/>
              <a:t>http://opsweb.phmsa.dot.gov/pipelineforum/</a:t>
            </a:r>
            <a:br>
              <a:rPr lang="en-US" sz="2400" dirty="0"/>
            </a:br>
            <a:r>
              <a:rPr lang="en-US" sz="2400" dirty="0" err="1" smtClean="0"/>
              <a:t>pipeline_emergency_response_forum</a:t>
            </a:r>
            <a:r>
              <a:rPr lang="en-US" sz="2400" dirty="0" smtClean="0"/>
              <a:t>/index.html   </a:t>
            </a:r>
          </a:p>
          <a:p>
            <a:r>
              <a:rPr lang="en-US" sz="2400" dirty="0" smtClean="0"/>
              <a:t>Contact Sam Hall</a:t>
            </a:r>
            <a:r>
              <a:rPr lang="en-US" sz="2400" dirty="0"/>
              <a:t/>
            </a:r>
            <a:br>
              <a:rPr lang="en-US" sz="2400" dirty="0"/>
            </a:br>
            <a:r>
              <a:rPr lang="en-US" sz="2400" dirty="0" smtClean="0"/>
              <a:t>	Phone: 804-556-4678</a:t>
            </a:r>
            <a:r>
              <a:rPr lang="en-US" sz="2400" dirty="0"/>
              <a:t/>
            </a:r>
            <a:br>
              <a:rPr lang="en-US" sz="2400" dirty="0"/>
            </a:br>
            <a:r>
              <a:rPr lang="en-US" sz="2400" dirty="0" smtClean="0"/>
              <a:t>	Email: sam.hall@dot.gov</a:t>
            </a:r>
          </a:p>
        </p:txBody>
      </p:sp>
      <p:sp>
        <p:nvSpPr>
          <p:cNvPr id="4" name="Slide Number Placeholder 3"/>
          <p:cNvSpPr>
            <a:spLocks noGrp="1"/>
          </p:cNvSpPr>
          <p:nvPr>
            <p:ph type="sldNum" sz="quarter" idx="12"/>
          </p:nvPr>
        </p:nvSpPr>
        <p:spPr/>
        <p:txBody>
          <a:bodyPr/>
          <a:lstStyle/>
          <a:p>
            <a:pPr>
              <a:defRPr/>
            </a:pPr>
            <a:r>
              <a:rPr lang="en-US" smtClean="0">
                <a:solidFill>
                  <a:srgbClr val="000000"/>
                </a:solidFill>
              </a:rPr>
              <a:t>- </a:t>
            </a:r>
            <a:fld id="{FF9D9BA7-CDFA-4EB9-BD1B-E57CC7A06B77}" type="slidenum">
              <a:rPr lang="en-US" smtClean="0">
                <a:solidFill>
                  <a:srgbClr val="000000"/>
                </a:solidFill>
              </a:rPr>
              <a:pPr>
                <a:defRPr/>
              </a:pPr>
              <a:t>59</a:t>
            </a:fld>
            <a:r>
              <a:rPr lang="en-US" smtClean="0">
                <a:solidFill>
                  <a:srgbClr val="000000"/>
                </a:solidFill>
              </a:rPr>
              <a:t> -</a:t>
            </a:r>
            <a:endParaRPr lang="en-US">
              <a:solidFill>
                <a:srgbClr val="000000"/>
              </a:solidFill>
            </a:endParaRPr>
          </a:p>
        </p:txBody>
      </p:sp>
      <p:pic>
        <p:nvPicPr>
          <p:cNvPr id="5" name="~PP248.WAV">
            <a:hlinkClick r:id="" action="ppaction://media"/>
          </p:cNvPr>
          <p:cNvPicPr>
            <a:picLocks noRot="1" noChangeAspect="1"/>
          </p:cNvPicPr>
          <p:nvPr>
            <a:wavAudioFile r:embed="rId1" name="~PP248.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151799058"/>
      </p:ext>
    </p:extLst>
  </p:cSld>
  <p:clrMapOvr>
    <a:masterClrMapping/>
  </p:clrMapOvr>
  <p:transition spd="med" advTm="1410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2209800"/>
            <a:ext cx="2599899" cy="3508653"/>
          </a:xfrm>
          <a:prstGeom prst="rect">
            <a:avLst/>
          </a:prstGeom>
          <a:solidFill>
            <a:schemeClr val="bg1"/>
          </a:solidFill>
          <a:ln>
            <a:noFill/>
          </a:ln>
        </p:spPr>
        <p:txBody>
          <a:bodyPr wrap="square">
            <a:spAutoFit/>
          </a:bodyPr>
          <a:lstStyle/>
          <a:p>
            <a:r>
              <a:rPr lang="en-US" sz="1600" u="sng" dirty="0" smtClean="0"/>
              <a:t>HL products transported:</a:t>
            </a:r>
          </a:p>
          <a:p>
            <a:endParaRPr lang="en-US" sz="800" u="sng" dirty="0" smtClean="0"/>
          </a:p>
          <a:p>
            <a:pPr marL="342900" indent="-342900">
              <a:buFont typeface="Arial" pitchFamily="34" charset="0"/>
              <a:buChar char="•"/>
            </a:pPr>
            <a:r>
              <a:rPr lang="en-US" sz="1600" dirty="0" smtClean="0"/>
              <a:t>Gasoline</a:t>
            </a:r>
          </a:p>
          <a:p>
            <a:pPr marL="342900" indent="-342900">
              <a:buFont typeface="Arial" pitchFamily="34" charset="0"/>
              <a:buChar char="•"/>
            </a:pPr>
            <a:r>
              <a:rPr lang="en-US" sz="1400" dirty="0" smtClean="0"/>
              <a:t>Diesel fuel</a:t>
            </a:r>
          </a:p>
          <a:p>
            <a:pPr marL="342900" indent="-342900">
              <a:buFont typeface="Arial" pitchFamily="34" charset="0"/>
              <a:buChar char="•"/>
            </a:pPr>
            <a:r>
              <a:rPr lang="en-US" sz="1400" dirty="0" smtClean="0"/>
              <a:t>Kerosene</a:t>
            </a:r>
          </a:p>
          <a:p>
            <a:pPr marL="342900" indent="-342900">
              <a:buFont typeface="Arial" pitchFamily="34" charset="0"/>
              <a:buChar char="•"/>
            </a:pPr>
            <a:r>
              <a:rPr lang="en-US" sz="1400" dirty="0" smtClean="0"/>
              <a:t>Natural gas</a:t>
            </a:r>
          </a:p>
          <a:p>
            <a:pPr marL="342900" indent="-342900">
              <a:buFont typeface="Arial" pitchFamily="34" charset="0"/>
              <a:buChar char="•"/>
            </a:pPr>
            <a:r>
              <a:rPr lang="en-US" sz="1400" dirty="0" smtClean="0"/>
              <a:t>Heating oil</a:t>
            </a:r>
          </a:p>
          <a:p>
            <a:pPr marL="342900" indent="-342900">
              <a:buFont typeface="Arial" pitchFamily="34" charset="0"/>
              <a:buChar char="•"/>
            </a:pPr>
            <a:r>
              <a:rPr lang="en-US" sz="1400" dirty="0" smtClean="0"/>
              <a:t>Propane</a:t>
            </a:r>
          </a:p>
          <a:p>
            <a:pPr marL="342900" indent="-342900">
              <a:buFont typeface="Arial" pitchFamily="34" charset="0"/>
              <a:buChar char="•"/>
            </a:pPr>
            <a:r>
              <a:rPr lang="en-US" sz="1400" dirty="0" smtClean="0"/>
              <a:t>Aviation gasoline. </a:t>
            </a:r>
          </a:p>
          <a:p>
            <a:pPr marL="342900" indent="-342900">
              <a:buFont typeface="Arial" pitchFamily="34" charset="0"/>
              <a:buChar char="•"/>
            </a:pPr>
            <a:r>
              <a:rPr lang="en-US" sz="1400" dirty="0" smtClean="0"/>
              <a:t>Jet fuel</a:t>
            </a:r>
          </a:p>
          <a:p>
            <a:pPr marL="342900" indent="-342900">
              <a:buFont typeface="Arial" pitchFamily="34" charset="0"/>
              <a:buChar char="•"/>
            </a:pPr>
            <a:r>
              <a:rPr lang="en-US" sz="1400" dirty="0" smtClean="0"/>
              <a:t>Carbon dioxide (CO</a:t>
            </a:r>
            <a:r>
              <a:rPr lang="en-US" sz="1400" baseline="-25000" dirty="0" smtClean="0"/>
              <a:t>2</a:t>
            </a:r>
            <a:r>
              <a:rPr lang="en-US" sz="1400" dirty="0" smtClean="0"/>
              <a:t>) </a:t>
            </a:r>
          </a:p>
          <a:p>
            <a:pPr marL="342900" indent="-342900">
              <a:buFont typeface="Arial" pitchFamily="34" charset="0"/>
              <a:buChar char="•"/>
            </a:pPr>
            <a:r>
              <a:rPr lang="en-US" sz="1400" dirty="0" smtClean="0"/>
              <a:t>Ethane</a:t>
            </a:r>
          </a:p>
          <a:p>
            <a:pPr marL="342900" indent="-342900">
              <a:buFont typeface="Arial" pitchFamily="34" charset="0"/>
              <a:buChar char="•"/>
            </a:pPr>
            <a:r>
              <a:rPr lang="en-US" sz="1400" dirty="0" smtClean="0"/>
              <a:t>Crude oil</a:t>
            </a:r>
          </a:p>
          <a:p>
            <a:pPr marL="342900" indent="-342900">
              <a:buFont typeface="Arial" pitchFamily="34" charset="0"/>
              <a:buChar char="•"/>
            </a:pPr>
            <a:r>
              <a:rPr lang="en-US" sz="1400" dirty="0" smtClean="0"/>
              <a:t>Coal</a:t>
            </a:r>
          </a:p>
          <a:p>
            <a:pPr marL="342900" indent="-342900">
              <a:buFont typeface="Arial" pitchFamily="34" charset="0"/>
              <a:buChar char="•"/>
            </a:pPr>
            <a:r>
              <a:rPr lang="en-US" sz="1400" dirty="0" smtClean="0"/>
              <a:t>Liquefied natural gas (LNG)</a:t>
            </a:r>
          </a:p>
          <a:p>
            <a:pPr marL="342900" indent="-342900">
              <a:buFont typeface="Arial" pitchFamily="34" charset="0"/>
              <a:buChar char="•"/>
            </a:pPr>
            <a:r>
              <a:rPr lang="en-US" sz="1400" dirty="0" smtClean="0"/>
              <a:t>Coal slurry</a:t>
            </a:r>
          </a:p>
        </p:txBody>
      </p:sp>
      <p:sp>
        <p:nvSpPr>
          <p:cNvPr id="5" name="Title 1"/>
          <p:cNvSpPr txBox="1">
            <a:spLocks/>
          </p:cNvSpPr>
          <p:nvPr/>
        </p:nvSpPr>
        <p:spPr>
          <a:xfrm>
            <a:off x="762000" y="304800"/>
            <a:ext cx="7620000"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spcBef>
                <a:spcPct val="0"/>
              </a:spcBef>
            </a:pPr>
            <a:r>
              <a:rPr lang="en-US" sz="3600" b="1" dirty="0" smtClean="0">
                <a:latin typeface="+mj-lt"/>
                <a:ea typeface="+mj-ea"/>
                <a:cs typeface="+mj-cs"/>
              </a:rPr>
              <a:t>Petroleum Pipeline Systems: </a:t>
            </a:r>
          </a:p>
          <a:p>
            <a:pPr algn="ctr">
              <a:spcBef>
                <a:spcPct val="0"/>
              </a:spcBef>
            </a:pPr>
            <a:r>
              <a:rPr lang="en-US" sz="3600" b="1" dirty="0" smtClean="0">
                <a:latin typeface="+mj-lt"/>
                <a:ea typeface="+mj-ea"/>
                <a:cs typeface="+mj-cs"/>
              </a:rPr>
              <a:t>From the Wellhead to the Consumer</a:t>
            </a:r>
            <a:endParaRPr kumimoji="0" lang="en-US" sz="3600" b="1" i="0" u="none" strike="noStrike" kern="1200" cap="none" spc="0" normalizeH="0" baseline="0" noProof="0" dirty="0" smtClean="0">
              <a:ln>
                <a:noFill/>
              </a:ln>
              <a:solidFill>
                <a:schemeClr val="tx1"/>
              </a:solidFill>
              <a:effectLst/>
              <a:uLnTx/>
              <a:uFillTx/>
              <a:latin typeface="+mj-lt"/>
              <a:ea typeface="+mj-ea"/>
              <a:cs typeface="+mj-cs"/>
            </a:endParaRPr>
          </a:p>
        </p:txBody>
      </p:sp>
      <p:cxnSp>
        <p:nvCxnSpPr>
          <p:cNvPr id="28" name="Straight Connector 27"/>
          <p:cNvCxnSpPr/>
          <p:nvPr/>
        </p:nvCxnSpPr>
        <p:spPr>
          <a:xfrm>
            <a:off x="5638800" y="3733800"/>
            <a:ext cx="321101" cy="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743200" y="1721136"/>
            <a:ext cx="6181385" cy="4516776"/>
            <a:chOff x="152400" y="1905000"/>
            <a:chExt cx="6181385" cy="4516776"/>
          </a:xfrm>
        </p:grpSpPr>
        <p:pic>
          <p:nvPicPr>
            <p:cNvPr id="2050" name="Picture 2"/>
            <p:cNvPicPr>
              <a:picLocks noChangeAspect="1" noChangeArrowheads="1"/>
            </p:cNvPicPr>
            <p:nvPr/>
          </p:nvPicPr>
          <p:blipFill>
            <a:blip r:embed="rId4" cstate="print"/>
            <a:srcRect/>
            <a:stretch>
              <a:fillRect/>
            </a:stretch>
          </p:blipFill>
          <p:spPr bwMode="auto">
            <a:xfrm>
              <a:off x="152400" y="1905000"/>
              <a:ext cx="6181385" cy="4516776"/>
            </a:xfrm>
            <a:prstGeom prst="rect">
              <a:avLst/>
            </a:prstGeom>
            <a:noFill/>
            <a:ln w="9525">
              <a:noFill/>
              <a:miter lim="800000"/>
              <a:headEnd/>
              <a:tailEnd/>
            </a:ln>
          </p:spPr>
        </p:pic>
        <p:cxnSp>
          <p:nvCxnSpPr>
            <p:cNvPr id="7" name="Straight Connector 6"/>
            <p:cNvCxnSpPr/>
            <p:nvPr/>
          </p:nvCxnSpPr>
          <p:spPr>
            <a:xfrm>
              <a:off x="3243092" y="3733800"/>
              <a:ext cx="0" cy="38100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60800" y="3733800"/>
              <a:ext cx="0" cy="220980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895600" y="3733800"/>
              <a:ext cx="2438400" cy="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71600" y="3733800"/>
              <a:ext cx="762000" cy="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257300" y="3886200"/>
              <a:ext cx="0" cy="175260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959901" y="3733800"/>
              <a:ext cx="0" cy="1220926"/>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048000" y="2971800"/>
              <a:ext cx="25400" cy="533400"/>
            </a:xfrm>
            <a:prstGeom prst="line">
              <a:avLst/>
            </a:prstGeom>
            <a:ln w="31750">
              <a:solidFill>
                <a:srgbClr val="FFFF00"/>
              </a:solidFill>
              <a:prstDash val="dash"/>
            </a:ln>
          </p:spPr>
          <p:style>
            <a:lnRef idx="1">
              <a:schemeClr val="accent1"/>
            </a:lnRef>
            <a:fillRef idx="0">
              <a:schemeClr val="accent1"/>
            </a:fillRef>
            <a:effectRef idx="0">
              <a:schemeClr val="accent1"/>
            </a:effectRef>
            <a:fontRef idx="minor">
              <a:schemeClr val="tx1"/>
            </a:fontRef>
          </p:style>
        </p:cxnSp>
      </p:grpSp>
      <p:pic>
        <p:nvPicPr>
          <p:cNvPr id="14" name="~PP2947.WAV">
            <a:hlinkClick r:id="" action="ppaction://media"/>
          </p:cNvPr>
          <p:cNvPicPr>
            <a:picLocks noRot="1" noChangeAspect="1"/>
          </p:cNvPicPr>
          <p:nvPr>
            <a:wavAudioFile r:embed="rId1" name="~PP2947.WAV"/>
          </p:nvPr>
        </p:nvPicPr>
        <p:blipFill>
          <a:blip r:embed="rId5"/>
          <a:stretch>
            <a:fillRect/>
          </a:stretch>
        </p:blipFill>
        <p:spPr>
          <a:xfrm>
            <a:off x="8696325" y="6410325"/>
            <a:ext cx="304800" cy="304800"/>
          </a:xfrm>
          <a:prstGeom prst="rect">
            <a:avLst/>
          </a:prstGeom>
        </p:spPr>
      </p:pic>
    </p:spTree>
  </p:cSld>
  <p:clrMapOvr>
    <a:masterClrMapping/>
  </p:clrMapOvr>
  <p:transition advTm="771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731837"/>
          </a:xfrm>
        </p:spPr>
        <p:txBody>
          <a:bodyPr/>
          <a:lstStyle/>
          <a:p>
            <a:r>
              <a:rPr lang="en-US" dirty="0" smtClean="0"/>
              <a:t>Focus on Damage Prevention:  What we know</a:t>
            </a:r>
            <a:endParaRPr lang="en-US" dirty="0"/>
          </a:p>
        </p:txBody>
      </p:sp>
      <p:sp>
        <p:nvSpPr>
          <p:cNvPr id="3" name="Content Placeholder 2"/>
          <p:cNvSpPr>
            <a:spLocks noGrp="1"/>
          </p:cNvSpPr>
          <p:nvPr>
            <p:ph idx="1"/>
          </p:nvPr>
        </p:nvSpPr>
        <p:spPr>
          <a:xfrm>
            <a:off x="457200" y="2057400"/>
            <a:ext cx="8458200" cy="4114800"/>
          </a:xfrm>
        </p:spPr>
        <p:txBody>
          <a:bodyPr/>
          <a:lstStyle/>
          <a:p>
            <a:r>
              <a:rPr lang="en-US" sz="2400" dirty="0"/>
              <a:t>Excavation damage is a serious threat to public safety and pipeline integrity</a:t>
            </a:r>
          </a:p>
          <a:p>
            <a:r>
              <a:rPr lang="en-US" sz="2400" dirty="0"/>
              <a:t>Data indicates overall decrease in incidents caused by excavation damage, but still a serious threat</a:t>
            </a:r>
          </a:p>
          <a:p>
            <a:r>
              <a:rPr lang="en-US" sz="2400" dirty="0"/>
              <a:t>Excavation damage is largely preventable</a:t>
            </a:r>
          </a:p>
          <a:p>
            <a:r>
              <a:rPr lang="en-US" sz="2400" dirty="0"/>
              <a:t>All states have one call laws, one call centers, but  state laws and programs vary considerably</a:t>
            </a:r>
          </a:p>
          <a:p>
            <a:r>
              <a:rPr lang="en-US" sz="2400" dirty="0"/>
              <a:t>More work to do, more support needed</a:t>
            </a:r>
          </a:p>
        </p:txBody>
      </p:sp>
      <p:sp>
        <p:nvSpPr>
          <p:cNvPr id="4" name="Slide Number Placeholder 3"/>
          <p:cNvSpPr>
            <a:spLocks noGrp="1"/>
          </p:cNvSpPr>
          <p:nvPr>
            <p:ph type="sldNum" sz="quarter" idx="4294967295"/>
          </p:nvPr>
        </p:nvSpPr>
        <p:spPr>
          <a:xfrm>
            <a:off x="7924800" y="6305550"/>
            <a:ext cx="990600" cy="476250"/>
          </a:xfrm>
          <a:prstGeom prst="rect">
            <a:avLst/>
          </a:prstGeom>
        </p:spPr>
        <p:txBody>
          <a:bodyPr/>
          <a:lstStyle/>
          <a:p>
            <a:pPr>
              <a:defRPr/>
            </a:pPr>
            <a:r>
              <a:rPr lang="en-US" smtClean="0"/>
              <a:t>- </a:t>
            </a:r>
            <a:fld id="{61F19613-C0E0-4895-88C2-67393E31BF81}" type="slidenum">
              <a:rPr lang="en-US" smtClean="0"/>
              <a:pPr>
                <a:defRPr/>
              </a:pPr>
              <a:t>60</a:t>
            </a:fld>
            <a:r>
              <a:rPr lang="en-US" smtClean="0"/>
              <a:t> -</a:t>
            </a:r>
            <a:endParaRPr lang="en-US"/>
          </a:p>
        </p:txBody>
      </p:sp>
      <p:pic>
        <p:nvPicPr>
          <p:cNvPr id="5" name="~PP1002.WAV">
            <a:hlinkClick r:id="" action="ppaction://media"/>
          </p:cNvPr>
          <p:cNvPicPr>
            <a:picLocks noRot="1" noChangeAspect="1"/>
          </p:cNvPicPr>
          <p:nvPr>
            <a:wavAudioFile r:embed="rId1" name="~PP1002.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818886988"/>
      </p:ext>
    </p:extLst>
  </p:cSld>
  <p:clrMapOvr>
    <a:masterClrMapping/>
  </p:clrMapOvr>
  <p:transition spd="med" advTm="4150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20-Year Serious Incidents*</a:t>
            </a:r>
            <a:endParaRPr lang="en-US" dirty="0"/>
          </a:p>
        </p:txBody>
      </p:sp>
      <p:sp>
        <p:nvSpPr>
          <p:cNvPr id="3" name="Content Placeholder 2"/>
          <p:cNvSpPr>
            <a:spLocks noGrp="1"/>
          </p:cNvSpPr>
          <p:nvPr>
            <p:ph idx="1"/>
          </p:nvPr>
        </p:nvSpPr>
        <p:spPr>
          <a:xfrm>
            <a:off x="457200" y="6096000"/>
            <a:ext cx="8229600" cy="609600"/>
          </a:xfrm>
        </p:spPr>
        <p:txBody>
          <a:bodyPr/>
          <a:lstStyle/>
          <a:p>
            <a:pPr marL="0" indent="0">
              <a:buNone/>
            </a:pPr>
            <a:r>
              <a:rPr lang="en-US" dirty="0" smtClean="0"/>
              <a:t>* Serious Incidents: Pipeline Release and fatality or injury</a:t>
            </a:r>
            <a:endParaRPr lang="en-US" dirty="0"/>
          </a:p>
        </p:txBody>
      </p:sp>
      <p:sp>
        <p:nvSpPr>
          <p:cNvPr id="4" name="Slide Number Placeholder 3"/>
          <p:cNvSpPr>
            <a:spLocks noGrp="1"/>
          </p:cNvSpPr>
          <p:nvPr>
            <p:ph type="sldNum" sz="quarter" idx="12"/>
          </p:nvPr>
        </p:nvSpPr>
        <p:spPr/>
        <p:txBody>
          <a:bodyPr/>
          <a:lstStyle/>
          <a:p>
            <a:pPr>
              <a:defRPr/>
            </a:pPr>
            <a:r>
              <a:rPr lang="en-US" smtClean="0"/>
              <a:t>- </a:t>
            </a:r>
            <a:fld id="{FF9D9BA7-CDFA-4EB9-BD1B-E57CC7A06B77}" type="slidenum">
              <a:rPr lang="en-US" smtClean="0"/>
              <a:pPr>
                <a:defRPr/>
              </a:pPr>
              <a:t>61</a:t>
            </a:fld>
            <a:r>
              <a:rPr lang="en-US" smtClean="0"/>
              <a:t> -</a:t>
            </a: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81200"/>
            <a:ext cx="9067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P2000.WAV">
            <a:hlinkClick r:id="" action="ppaction://media"/>
          </p:cNvPr>
          <p:cNvPicPr>
            <a:picLocks noRot="1" noChangeAspect="1"/>
          </p:cNvPicPr>
          <p:nvPr>
            <a:wavAudioFile r:embed="rId1" name="~PP2000.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579871800"/>
      </p:ext>
    </p:extLst>
  </p:cSld>
  <p:clrMapOvr>
    <a:masterClrMapping/>
  </p:clrMapOvr>
  <p:transition spd="med" advTm="376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731837"/>
          </a:xfrm>
        </p:spPr>
        <p:txBody>
          <a:bodyPr/>
          <a:lstStyle/>
          <a:p>
            <a:r>
              <a:rPr lang="en-US" dirty="0" smtClean="0"/>
              <a:t>Damage Prevention:  What we’re doing</a:t>
            </a:r>
            <a:endParaRPr lang="en-US" dirty="0"/>
          </a:p>
        </p:txBody>
      </p:sp>
      <p:sp>
        <p:nvSpPr>
          <p:cNvPr id="3" name="Content Placeholder 2"/>
          <p:cNvSpPr>
            <a:spLocks noGrp="1"/>
          </p:cNvSpPr>
          <p:nvPr>
            <p:ph idx="1"/>
          </p:nvPr>
        </p:nvSpPr>
        <p:spPr/>
        <p:txBody>
          <a:bodyPr/>
          <a:lstStyle/>
          <a:p>
            <a:r>
              <a:rPr lang="en-US" dirty="0"/>
              <a:t>Providing Tools  to build knowledge across the country </a:t>
            </a:r>
            <a:endParaRPr lang="en-US" dirty="0" smtClean="0"/>
          </a:p>
          <a:p>
            <a:r>
              <a:rPr lang="en-US" dirty="0" smtClean="0"/>
              <a:t>State/local </a:t>
            </a:r>
            <a:r>
              <a:rPr lang="en-US" dirty="0"/>
              <a:t>outreach: meetings, letters of support, teleconferences, </a:t>
            </a:r>
            <a:r>
              <a:rPr lang="en-US" b="1" dirty="0"/>
              <a:t>support of 811</a:t>
            </a:r>
            <a:r>
              <a:rPr lang="en-US" dirty="0"/>
              <a:t>, sharing of </a:t>
            </a:r>
            <a:r>
              <a:rPr lang="en-US" dirty="0" smtClean="0"/>
              <a:t>information</a:t>
            </a:r>
          </a:p>
          <a:p>
            <a:pPr marL="342900" lvl="1" indent="-342900">
              <a:buFontTx/>
              <a:buChar char="•"/>
            </a:pPr>
            <a:r>
              <a:rPr lang="en-US" b="1" dirty="0" smtClean="0"/>
              <a:t>Regulatory </a:t>
            </a:r>
            <a:r>
              <a:rPr lang="en-US" b="1" dirty="0"/>
              <a:t>actions  – </a:t>
            </a:r>
            <a:r>
              <a:rPr lang="en-US" b="1" dirty="0" smtClean="0"/>
              <a:t>enforcement of one call laws</a:t>
            </a:r>
          </a:p>
          <a:p>
            <a:pPr marL="342900" lvl="1" indent="-342900">
              <a:buFontTx/>
              <a:buChar char="•"/>
            </a:pPr>
            <a:r>
              <a:rPr lang="en-US" b="1" dirty="0" smtClean="0"/>
              <a:t>Exemptions – Congressional directives</a:t>
            </a:r>
            <a:endParaRPr lang="en-US" b="1" dirty="0"/>
          </a:p>
          <a:p>
            <a:pPr lvl="0"/>
            <a:r>
              <a:rPr lang="en-US" dirty="0">
                <a:solidFill>
                  <a:srgbClr val="000000"/>
                </a:solidFill>
              </a:rPr>
              <a:t>Grants to states </a:t>
            </a:r>
            <a:endParaRPr lang="en-US" dirty="0" smtClean="0">
              <a:solidFill>
                <a:srgbClr val="000000"/>
              </a:solidFill>
            </a:endParaRPr>
          </a:p>
          <a:p>
            <a:pPr marL="342900" lvl="1" indent="-342900">
              <a:buFontTx/>
              <a:buChar char="•"/>
            </a:pPr>
            <a:r>
              <a:rPr lang="en-US" dirty="0">
                <a:solidFill>
                  <a:srgbClr val="000000"/>
                </a:solidFill>
              </a:rPr>
              <a:t>Partnerships: States, Common Ground Alliance, Public, Trade Associations, Safety </a:t>
            </a:r>
            <a:r>
              <a:rPr lang="en-US" dirty="0" smtClean="0">
                <a:solidFill>
                  <a:srgbClr val="000000"/>
                </a:solidFill>
              </a:rPr>
              <a:t>Organizations</a:t>
            </a:r>
          </a:p>
          <a:p>
            <a:pPr marL="342900" lvl="1" indent="-342900">
              <a:buFontTx/>
              <a:buChar char="•"/>
            </a:pPr>
            <a:r>
              <a:rPr lang="en-US" dirty="0" smtClean="0">
                <a:solidFill>
                  <a:srgbClr val="C00000"/>
                </a:solidFill>
              </a:rPr>
              <a:t>Seeking to expand outreach/partnerships – local government, agriculture, educators</a:t>
            </a:r>
          </a:p>
          <a:p>
            <a:pPr marL="0" lvl="1" indent="0">
              <a:buNone/>
            </a:pPr>
            <a:endParaRPr lang="en-US" dirty="0">
              <a:solidFill>
                <a:srgbClr val="000000"/>
              </a:solidFill>
            </a:endParaRPr>
          </a:p>
          <a:p>
            <a:pPr marL="0" lvl="1" indent="0">
              <a:buNone/>
            </a:pPr>
            <a:endParaRPr lang="en-US" dirty="0"/>
          </a:p>
          <a:p>
            <a:endParaRPr lang="en-US" dirty="0"/>
          </a:p>
        </p:txBody>
      </p:sp>
      <p:sp>
        <p:nvSpPr>
          <p:cNvPr id="4" name="Slide Number Placeholder 3"/>
          <p:cNvSpPr>
            <a:spLocks noGrp="1"/>
          </p:cNvSpPr>
          <p:nvPr>
            <p:ph type="sldNum" sz="quarter" idx="12"/>
          </p:nvPr>
        </p:nvSpPr>
        <p:spPr/>
        <p:txBody>
          <a:bodyPr/>
          <a:lstStyle/>
          <a:p>
            <a:pPr>
              <a:defRPr/>
            </a:pPr>
            <a:r>
              <a:rPr lang="en-US" smtClean="0"/>
              <a:t>- </a:t>
            </a:r>
            <a:fld id="{FF9D9BA7-CDFA-4EB9-BD1B-E57CC7A06B77}" type="slidenum">
              <a:rPr lang="en-US" smtClean="0"/>
              <a:pPr>
                <a:defRPr/>
              </a:pPr>
              <a:t>62</a:t>
            </a:fld>
            <a:r>
              <a:rPr lang="en-US" smtClean="0"/>
              <a:t> -</a:t>
            </a:r>
            <a:endParaRPr lang="en-US"/>
          </a:p>
        </p:txBody>
      </p:sp>
      <p:pic>
        <p:nvPicPr>
          <p:cNvPr id="5" name="~PP412.WAV">
            <a:hlinkClick r:id="" action="ppaction://media"/>
          </p:cNvPr>
          <p:cNvPicPr>
            <a:picLocks noRot="1" noChangeAspect="1"/>
          </p:cNvPicPr>
          <p:nvPr>
            <a:wavAudioFile r:embed="rId1" name="~PP412.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737739263"/>
      </p:ext>
    </p:extLst>
  </p:cSld>
  <p:clrMapOvr>
    <a:masterClrMapping/>
  </p:clrMapOvr>
  <p:transition spd="med" advTm="8420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Questions/Discussion</a:t>
            </a:r>
            <a:endParaRPr lang="en-US" dirty="0"/>
          </a:p>
        </p:txBody>
      </p:sp>
      <p:sp>
        <p:nvSpPr>
          <p:cNvPr id="3" name="Content Placeholder 2"/>
          <p:cNvSpPr>
            <a:spLocks noGrp="1"/>
          </p:cNvSpPr>
          <p:nvPr>
            <p:ph idx="1"/>
          </p:nvPr>
        </p:nvSpPr>
        <p:spPr/>
        <p:txBody>
          <a:bodyPr/>
          <a:lstStyle/>
          <a:p>
            <a:pPr marL="0" indent="0">
              <a:buNone/>
            </a:pPr>
            <a:r>
              <a:rPr lang="en-US" dirty="0" smtClean="0"/>
              <a:t>For more information:</a:t>
            </a:r>
          </a:p>
          <a:p>
            <a:pPr marL="0" indent="0">
              <a:buNone/>
            </a:pPr>
            <a:r>
              <a:rPr lang="en-US" dirty="0" smtClean="0"/>
              <a:t>Annmarie Robertson			Sam Hall</a:t>
            </a:r>
            <a:endParaRPr lang="en-US" dirty="0"/>
          </a:p>
          <a:p>
            <a:pPr marL="0" indent="0">
              <a:buNone/>
            </a:pPr>
            <a:r>
              <a:rPr lang="en-US" dirty="0" smtClean="0"/>
              <a:t>317-253-1622			804-556-4678</a:t>
            </a:r>
            <a:endParaRPr lang="en-US" dirty="0"/>
          </a:p>
          <a:p>
            <a:pPr marL="0" indent="0">
              <a:buNone/>
            </a:pPr>
            <a:r>
              <a:rPr lang="en-US" u="sng" dirty="0" smtClean="0">
                <a:solidFill>
                  <a:srgbClr val="0070C0"/>
                </a:solidFill>
              </a:rPr>
              <a:t>annmarie.robertson@dot.gov</a:t>
            </a:r>
            <a:r>
              <a:rPr lang="en-US" dirty="0" smtClean="0"/>
              <a:t>	</a:t>
            </a:r>
            <a:r>
              <a:rPr lang="en-US" u="sng" dirty="0" smtClean="0">
                <a:solidFill>
                  <a:srgbClr val="0070C0"/>
                </a:solidFill>
              </a:rPr>
              <a:t>sam.hall@dot.gov</a:t>
            </a:r>
          </a:p>
          <a:p>
            <a:pPr marL="0" indent="0">
              <a:buNone/>
            </a:pPr>
            <a:endParaRPr lang="en-US" dirty="0" smtClean="0"/>
          </a:p>
          <a:p>
            <a:pPr marL="0" indent="0">
              <a:buNone/>
            </a:pPr>
            <a:r>
              <a:rPr lang="en-US" dirty="0" smtClean="0"/>
              <a:t>Resources (programs, data on pipeline facilities, incidents, enforcement, etc.)</a:t>
            </a:r>
          </a:p>
          <a:p>
            <a:pPr marL="0" indent="0">
              <a:buNone/>
            </a:pPr>
            <a:r>
              <a:rPr lang="en-US" u="sng" dirty="0">
                <a:solidFill>
                  <a:srgbClr val="0070C0"/>
                </a:solidFill>
              </a:rPr>
              <a:t>http://</a:t>
            </a:r>
            <a:r>
              <a:rPr lang="en-US" u="sng" dirty="0" smtClean="0">
                <a:solidFill>
                  <a:srgbClr val="0070C0"/>
                </a:solidFill>
              </a:rPr>
              <a:t>www.phmsa.dot.gov/pipeline</a:t>
            </a:r>
          </a:p>
          <a:p>
            <a:pPr marL="0" indent="0">
              <a:buNone/>
            </a:pPr>
            <a:r>
              <a:rPr lang="en-US" u="sng" dirty="0">
                <a:solidFill>
                  <a:srgbClr val="0070C0"/>
                </a:solidFill>
              </a:rPr>
              <a:t>http://primis.phmsa.dot.gov/comm</a:t>
            </a:r>
            <a:r>
              <a:rPr lang="en-US" u="sng" dirty="0" smtClean="0">
                <a:solidFill>
                  <a:srgbClr val="0070C0"/>
                </a:solidFill>
              </a:rPr>
              <a:t>/</a:t>
            </a:r>
          </a:p>
          <a:p>
            <a:pPr marL="0" indent="0">
              <a:buNone/>
            </a:pPr>
            <a:endParaRPr lang="en-US" dirty="0"/>
          </a:p>
        </p:txBody>
      </p:sp>
      <p:sp>
        <p:nvSpPr>
          <p:cNvPr id="4" name="Slide Number Placeholder 3"/>
          <p:cNvSpPr>
            <a:spLocks noGrp="1"/>
          </p:cNvSpPr>
          <p:nvPr>
            <p:ph type="sldNum" sz="quarter" idx="12"/>
          </p:nvPr>
        </p:nvSpPr>
        <p:spPr/>
        <p:txBody>
          <a:bodyPr/>
          <a:lstStyle/>
          <a:p>
            <a:pPr>
              <a:defRPr/>
            </a:pPr>
            <a:r>
              <a:rPr lang="en-US" smtClean="0"/>
              <a:t>- </a:t>
            </a:r>
            <a:fld id="{7E6F4A02-C8F0-4DB8-8C23-DDE5A33AC008}" type="slidenum">
              <a:rPr lang="en-US" smtClean="0"/>
              <a:pPr>
                <a:defRPr/>
              </a:pPr>
              <a:t>63</a:t>
            </a:fld>
            <a:r>
              <a:rPr lang="en-US" smtClean="0"/>
              <a:t> -</a:t>
            </a:r>
            <a:endParaRPr lang="en-US"/>
          </a:p>
        </p:txBody>
      </p:sp>
      <p:pic>
        <p:nvPicPr>
          <p:cNvPr id="5" name="Picture 2" descr="C:\unzipped\811-Logos[1]\811-Logos\811Eng_ver_RGB.jpg"/>
          <p:cNvPicPr>
            <a:picLocks noChangeAspect="1" noChangeArrowheads="1"/>
          </p:cNvPicPr>
          <p:nvPr/>
        </p:nvPicPr>
        <p:blipFill>
          <a:blip r:embed="rId4" cstate="print"/>
          <a:srcRect/>
          <a:stretch>
            <a:fillRect/>
          </a:stretch>
        </p:blipFill>
        <p:spPr bwMode="auto">
          <a:xfrm>
            <a:off x="6858000" y="4906821"/>
            <a:ext cx="2137774" cy="1795731"/>
          </a:xfrm>
          <a:prstGeom prst="rect">
            <a:avLst/>
          </a:prstGeom>
          <a:noFill/>
          <a:ln w="76200">
            <a:solidFill>
              <a:schemeClr val="tx1"/>
            </a:solidFill>
            <a:miter lim="800000"/>
            <a:headEnd/>
            <a:tailEnd/>
          </a:ln>
        </p:spPr>
      </p:pic>
      <p:pic>
        <p:nvPicPr>
          <p:cNvPr id="6" name="~PP2280.WAV">
            <a:hlinkClick r:id="" action="ppaction://media"/>
          </p:cNvPr>
          <p:cNvPicPr>
            <a:picLocks noRot="1" noChangeAspect="1"/>
          </p:cNvPicPr>
          <p:nvPr>
            <a:wavAudioFile r:embed="rId1" name="~PP2280.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615526827"/>
      </p:ext>
    </p:extLst>
  </p:cSld>
  <p:clrMapOvr>
    <a:masterClrMapping/>
  </p:clrMapOvr>
  <p:transition spd="med" advTm="1804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734"/>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smtClean="0"/>
              <a:t>Hazard Mitigation Planning &amp; Pipelines</a:t>
            </a:r>
            <a:endParaRPr lang="en-US" sz="3600" b="1" dirty="0"/>
          </a:p>
        </p:txBody>
      </p:sp>
      <p:sp>
        <p:nvSpPr>
          <p:cNvPr id="3" name="Slide Number Placeholder 2"/>
          <p:cNvSpPr>
            <a:spLocks noGrp="1"/>
          </p:cNvSpPr>
          <p:nvPr>
            <p:ph type="sldNum" sz="quarter" idx="12"/>
          </p:nvPr>
        </p:nvSpPr>
        <p:spPr/>
        <p:txBody>
          <a:bodyPr/>
          <a:lstStyle/>
          <a:p>
            <a:fld id="{23372D84-170C-41AF-969D-9FB0E510B537}" type="slidenum">
              <a:rPr lang="en-US" smtClean="0">
                <a:solidFill>
                  <a:prstClr val="black">
                    <a:tint val="75000"/>
                  </a:prstClr>
                </a:solidFill>
              </a:rPr>
              <a:pPr/>
              <a:t>64</a:t>
            </a:fld>
            <a:endParaRPr lang="en-US">
              <a:solidFill>
                <a:prstClr val="black">
                  <a:tint val="75000"/>
                </a:prstClr>
              </a:solidFill>
            </a:endParaRPr>
          </a:p>
        </p:txBody>
      </p:sp>
      <p:pic>
        <p:nvPicPr>
          <p:cNvPr id="4" name="~PP336.WAV">
            <a:hlinkClick r:id="" action="ppaction://media"/>
          </p:cNvPr>
          <p:cNvPicPr>
            <a:picLocks noRot="1" noChangeAspect="1"/>
          </p:cNvPicPr>
          <p:nvPr>
            <a:wavAudioFile r:embed="rId1" name="~PP336.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125589913"/>
      </p:ext>
    </p:extLst>
  </p:cSld>
  <p:clrMapOvr>
    <a:masterClrMapping/>
  </p:clrMapOvr>
  <p:transition advTm="19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990600"/>
            <a:ext cx="9159775"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34034"/>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US" sz="3600" b="1" dirty="0" smtClean="0">
                <a:latin typeface="+mj-lt"/>
                <a:ea typeface="+mj-ea"/>
                <a:cs typeface="+mj-cs"/>
              </a:rPr>
              <a:t>VDEM &amp; PHMSA – Hazard Mitigation Plan</a:t>
            </a:r>
            <a:endParaRPr lang="en-US" sz="3600" b="1" dirty="0">
              <a:latin typeface="+mj-lt"/>
              <a:ea typeface="+mj-ea"/>
              <a:cs typeface="+mj-cs"/>
            </a:endParaRPr>
          </a:p>
        </p:txBody>
      </p:sp>
      <p:pic>
        <p:nvPicPr>
          <p:cNvPr id="4" name="~PP3101.WAV">
            <a:hlinkClick r:id="" action="ppaction://media"/>
          </p:cNvPr>
          <p:cNvPicPr>
            <a:picLocks noRot="1" noChangeAspect="1"/>
          </p:cNvPicPr>
          <p:nvPr>
            <a:wavAudioFile r:embed="rId1" name="~PP3101.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024530938"/>
      </p:ext>
    </p:extLst>
  </p:cSld>
  <p:clrMapOvr>
    <a:masterClrMapping/>
  </p:clrMapOvr>
  <p:transition advTm="88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45626"/>
            <a:ext cx="2133600" cy="1200329"/>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a:t>Valuation Matrix</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9987" y="203323"/>
            <a:ext cx="6551613" cy="64849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23372D84-170C-41AF-969D-9FB0E510B537}" type="slidenum">
              <a:rPr lang="en-US" smtClean="0"/>
              <a:pPr/>
              <a:t>66</a:t>
            </a:fld>
            <a:endParaRPr lang="en-US"/>
          </a:p>
        </p:txBody>
      </p:sp>
      <p:pic>
        <p:nvPicPr>
          <p:cNvPr id="5" name="~PP3959.WAV">
            <a:hlinkClick r:id="" action="ppaction://media"/>
          </p:cNvPr>
          <p:cNvPicPr>
            <a:picLocks noRot="1" noChangeAspect="1"/>
          </p:cNvPicPr>
          <p:nvPr>
            <a:wavAudioFile r:embed="rId1" name="~PP3959.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572146745"/>
      </p:ext>
    </p:extLst>
  </p:cSld>
  <p:clrMapOvr>
    <a:masterClrMapping/>
  </p:clrMapOvr>
  <p:transition advTm="6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22972"/>
            <a:ext cx="85344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smtClean="0"/>
              <a:t>North Dakota Multi-Hazard Mitigation Plan</a:t>
            </a:r>
            <a:endParaRPr lang="en-US" sz="3600" b="1" dirty="0"/>
          </a:p>
        </p:txBody>
      </p:sp>
      <p:pic>
        <p:nvPicPr>
          <p:cNvPr id="1030" name="Picture 6" descr="C:\Users\JULIE~1.GAL\AppData\Local\Temp\1\SNAGHTML1f8dd8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5" y="1295400"/>
            <a:ext cx="8086725" cy="5743576"/>
          </a:xfrm>
          <a:prstGeom prst="rect">
            <a:avLst/>
          </a:prstGeom>
          <a:noFill/>
          <a:extLst>
            <a:ext uri="{909E8E84-426E-40DD-AFC4-6F175D3DCCD1}">
              <a14:hiddenFill xmlns:a14="http://schemas.microsoft.com/office/drawing/2010/main">
                <a:solidFill>
                  <a:srgbClr val="FFFFFF"/>
                </a:solidFill>
              </a14:hiddenFill>
            </a:ext>
          </a:extLst>
        </p:spPr>
      </p:pic>
      <p:pic>
        <p:nvPicPr>
          <p:cNvPr id="4" name="~PP1503.WAV">
            <a:hlinkClick r:id="" action="ppaction://media"/>
          </p:cNvPr>
          <p:cNvPicPr>
            <a:picLocks noRot="1" noChangeAspect="1"/>
          </p:cNvPicPr>
          <p:nvPr>
            <a:wavAudioFile r:embed="rId1" name="~PP1503.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300195893"/>
      </p:ext>
    </p:extLst>
  </p:cSld>
  <p:clrMapOvr>
    <a:masterClrMapping/>
  </p:clrMapOvr>
  <p:transition advTm="587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6734"/>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r>
              <a:rPr lang="en-US" sz="3600" b="1" dirty="0" smtClean="0"/>
              <a:t>Resources for Local Governments</a:t>
            </a:r>
            <a:endParaRPr lang="en-US" sz="3600" b="1" dirty="0"/>
          </a:p>
        </p:txBody>
      </p:sp>
      <p:pic>
        <p:nvPicPr>
          <p:cNvPr id="3" name="~PP643.WAV">
            <a:hlinkClick r:id="" action="ppaction://media"/>
          </p:cNvPr>
          <p:cNvPicPr>
            <a:picLocks noRot="1" noChangeAspect="1"/>
          </p:cNvPicPr>
          <p:nvPr>
            <a:wavAudioFile r:embed="rId1" name="~PP643.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508497934"/>
      </p:ext>
    </p:extLst>
  </p:cSld>
  <p:clrMapOvr>
    <a:masterClrMapping/>
  </p:clrMapOvr>
  <p:transition advTm="71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3"/>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28007"/>
            <a:ext cx="7071678" cy="561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340995" y="76200"/>
            <a:ext cx="8422005" cy="923330"/>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a:t>PIPA Online </a:t>
            </a:r>
            <a:r>
              <a:rPr lang="en-US" sz="3600" b="1" dirty="0" smtClean="0"/>
              <a:t>Resources</a:t>
            </a:r>
            <a:br>
              <a:rPr lang="en-US" sz="3600" b="1" dirty="0" smtClean="0"/>
            </a:br>
            <a:r>
              <a:rPr lang="en-US" sz="1800" b="1" dirty="0" smtClean="0">
                <a:solidFill>
                  <a:srgbClr val="0070C0"/>
                </a:solidFill>
              </a:rPr>
              <a:t>PIPA-info.com</a:t>
            </a:r>
            <a:endParaRPr lang="en-US" sz="1800" b="1" dirty="0"/>
          </a:p>
        </p:txBody>
      </p:sp>
      <p:pic>
        <p:nvPicPr>
          <p:cNvPr id="10" name="Picture 9" descr="shutterstock_21513370-ALT.jpg"/>
          <p:cNvPicPr>
            <a:picLocks noChangeAspect="1"/>
          </p:cNvPicPr>
          <p:nvPr/>
        </p:nvPicPr>
        <p:blipFill>
          <a:blip r:embed="rId5" cstate="screen">
            <a:clrChange>
              <a:clrFrom>
                <a:srgbClr val="D7EEFF"/>
              </a:clrFrom>
              <a:clrTo>
                <a:srgbClr val="D7EEFF">
                  <a:alpha val="0"/>
                </a:srgbClr>
              </a:clrTo>
            </a:clrChange>
          </a:blip>
          <a:stretch>
            <a:fillRect/>
          </a:stretch>
        </p:blipFill>
        <p:spPr>
          <a:xfrm rot="7307175">
            <a:off x="416757" y="4305441"/>
            <a:ext cx="1085816" cy="1640275"/>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7446816" y="3945171"/>
            <a:ext cx="1462722" cy="1600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kern="0" dirty="0" smtClean="0">
                <a:solidFill>
                  <a:srgbClr val="000099"/>
                </a:solidFill>
                <a:effectLst>
                  <a:outerShdw blurRad="38100" dist="38100" dir="2700000" algn="tl">
                    <a:srgbClr val="C0C0C0"/>
                  </a:outerShdw>
                </a:effectLst>
                <a:latin typeface="+mj-lt"/>
                <a:ea typeface="+mj-ea"/>
                <a:cs typeface="+mj-cs"/>
              </a:rPr>
              <a:t>Information about National</a:t>
            </a:r>
            <a:r>
              <a:rPr kumimoji="0" lang="en-US" sz="2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rPr>
              <a:t> Pipeline Risk</a:t>
            </a:r>
            <a:br>
              <a:rPr kumimoji="0" lang="en-US" sz="2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rPr>
            </a:br>
            <a:endParaRPr kumimoji="0" lang="en-US" sz="2000" b="1" i="0" u="none" strike="noStrike" kern="0" cap="none" spc="0" normalizeH="0" baseline="0" noProof="0" dirty="0" smtClean="0">
              <a:ln>
                <a:noFill/>
              </a:ln>
              <a:solidFill>
                <a:srgbClr val="000099"/>
              </a:solidFill>
              <a:effectLst>
                <a:outerShdw blurRad="38100" dist="38100" dir="2700000" algn="tl">
                  <a:srgbClr val="C0C0C0"/>
                </a:outerShdw>
              </a:effectLst>
              <a:uLnTx/>
              <a:uFillTx/>
              <a:latin typeface="+mj-lt"/>
              <a:ea typeface="+mj-ea"/>
              <a:cs typeface="+mj-cs"/>
            </a:endParaRPr>
          </a:p>
        </p:txBody>
      </p:sp>
      <p:pic>
        <p:nvPicPr>
          <p:cNvPr id="11" name="Picture 10" descr="shutterstock_21513370-ALT.jpg"/>
          <p:cNvPicPr>
            <a:picLocks noChangeAspect="1"/>
          </p:cNvPicPr>
          <p:nvPr/>
        </p:nvPicPr>
        <p:blipFill>
          <a:blip r:embed="rId5" cstate="screen">
            <a:clrChange>
              <a:clrFrom>
                <a:srgbClr val="D7EEFF"/>
              </a:clrFrom>
              <a:clrTo>
                <a:srgbClr val="D7EEFF">
                  <a:alpha val="0"/>
                </a:srgbClr>
              </a:clrTo>
            </a:clrChange>
          </a:blip>
          <a:stretch>
            <a:fillRect/>
          </a:stretch>
        </p:blipFill>
        <p:spPr>
          <a:xfrm rot="17661559">
            <a:off x="7257171" y="2532265"/>
            <a:ext cx="1085816" cy="1640275"/>
          </a:xfrm>
          <a:prstGeom prst="rect">
            <a:avLst/>
          </a:prstGeom>
          <a:effectLst>
            <a:outerShdw blurRad="50800" dist="38100" dir="2700000" algn="tl" rotWithShape="0">
              <a:prstClr val="black">
                <a:alpha val="40000"/>
              </a:prstClr>
            </a:outerShdw>
          </a:effectLst>
        </p:spPr>
      </p:pic>
      <p:pic>
        <p:nvPicPr>
          <p:cNvPr id="9" name="~PP3937.WAV">
            <a:hlinkClick r:id="" action="ppaction://media"/>
          </p:cNvPr>
          <p:cNvPicPr>
            <a:picLocks noRot="1" noChangeAspect="1"/>
          </p:cNvPicPr>
          <p:nvPr>
            <a:wavAudioFile r:embed="rId1" name="~PP3937.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332479420"/>
      </p:ext>
    </p:extLst>
  </p:cSld>
  <p:clrMapOvr>
    <a:masterClrMapping/>
  </p:clrMapOvr>
  <p:transition spd="slow" advTm="23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energyindustryphotos.com/cushing%20oil%20tanks.jpg"/>
          <p:cNvPicPr>
            <a:picLocks noChangeAspect="1" noChangeArrowheads="1"/>
          </p:cNvPicPr>
          <p:nvPr/>
        </p:nvPicPr>
        <p:blipFill>
          <a:blip r:embed="rId4" cstate="print"/>
          <a:srcRect/>
          <a:stretch>
            <a:fillRect/>
          </a:stretch>
        </p:blipFill>
        <p:spPr bwMode="auto">
          <a:xfrm>
            <a:off x="3200400" y="1447800"/>
            <a:ext cx="5553517" cy="3049386"/>
          </a:xfrm>
          <a:prstGeom prst="rect">
            <a:avLst/>
          </a:prstGeom>
          <a:noFill/>
          <a:ln>
            <a:solidFill>
              <a:schemeClr val="tx1"/>
            </a:solidFill>
          </a:ln>
        </p:spPr>
      </p:pic>
      <p:sp>
        <p:nvSpPr>
          <p:cNvPr id="3" name="Title 1"/>
          <p:cNvSpPr txBox="1">
            <a:spLocks/>
          </p:cNvSpPr>
          <p:nvPr/>
        </p:nvSpPr>
        <p:spPr>
          <a:xfrm>
            <a:off x="762000" y="533400"/>
            <a:ext cx="7620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mj-cs"/>
              </a:rPr>
              <a:t>Pump Station &amp; Tank Farm</a:t>
            </a:r>
            <a:endParaRPr kumimoji="0" lang="en-US" sz="3600" b="1"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5124" name="Picture 4" descr="Spilled oil pools in a containment area at Pump Station 9."/>
          <p:cNvPicPr>
            <a:picLocks noChangeAspect="1" noChangeArrowheads="1"/>
          </p:cNvPicPr>
          <p:nvPr/>
        </p:nvPicPr>
        <p:blipFill>
          <a:blip r:embed="rId5" cstate="print"/>
          <a:srcRect/>
          <a:stretch>
            <a:fillRect/>
          </a:stretch>
        </p:blipFill>
        <p:spPr bwMode="auto">
          <a:xfrm>
            <a:off x="228600" y="3505200"/>
            <a:ext cx="4800600" cy="3180398"/>
          </a:xfrm>
          <a:prstGeom prst="rect">
            <a:avLst/>
          </a:prstGeom>
          <a:noFill/>
          <a:ln>
            <a:solidFill>
              <a:schemeClr val="tx1"/>
            </a:solidFill>
          </a:ln>
        </p:spPr>
      </p:pic>
      <p:pic>
        <p:nvPicPr>
          <p:cNvPr id="5" name="~PP3943.WAV">
            <a:hlinkClick r:id="" action="ppaction://media"/>
          </p:cNvPr>
          <p:cNvPicPr>
            <a:picLocks noRot="1" noChangeAspect="1"/>
          </p:cNvPicPr>
          <p:nvPr>
            <a:wavAudioFile r:embed="rId1" name="~PP3943.WAV"/>
          </p:nvPr>
        </p:nvPicPr>
        <p:blipFill>
          <a:blip r:embed="rId6"/>
          <a:stretch>
            <a:fillRect/>
          </a:stretch>
        </p:blipFill>
        <p:spPr>
          <a:xfrm>
            <a:off x="8696325" y="6410325"/>
            <a:ext cx="304800" cy="304800"/>
          </a:xfrm>
          <a:prstGeom prst="rect">
            <a:avLst/>
          </a:prstGeom>
        </p:spPr>
      </p:pic>
    </p:spTree>
  </p:cSld>
  <p:clrMapOvr>
    <a:masterClrMapping/>
  </p:clrMapOvr>
  <p:transition advTm="74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p:cNvSpPr>
          <p:nvPr/>
        </p:nvSpPr>
        <p:spPr>
          <a:xfrm>
            <a:off x="482601" y="2380023"/>
            <a:ext cx="4089399" cy="2342180"/>
          </a:xfrm>
          <a:prstGeom prst="rect">
            <a:avLst/>
          </a:prstGeom>
          <a:no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80000"/>
              </a:lnSpc>
              <a:spcBef>
                <a:spcPts val="0"/>
              </a:spcBef>
              <a:buFont typeface="Arial" pitchFamily="34" charset="0"/>
            </a:pPr>
            <a:r>
              <a:rPr lang="en-US" sz="2000" dirty="0" smtClean="0">
                <a:latin typeface="+mn-lt"/>
                <a:ea typeface="+mn-ea"/>
                <a:cs typeface="+mn-cs"/>
              </a:rPr>
              <a:t>Similar to an Environmental Assessment Checklist</a:t>
            </a:r>
          </a:p>
          <a:p>
            <a:pPr algn="l">
              <a:lnSpc>
                <a:spcPct val="80000"/>
              </a:lnSpc>
              <a:spcBef>
                <a:spcPts val="0"/>
              </a:spcBef>
              <a:buFont typeface="Arial" pitchFamily="34" charset="0"/>
            </a:pPr>
            <a:endParaRPr lang="en-US" sz="1200" dirty="0" smtClean="0">
              <a:latin typeface="+mn-lt"/>
              <a:ea typeface="+mn-ea"/>
              <a:cs typeface="+mn-cs"/>
            </a:endParaRPr>
          </a:p>
          <a:p>
            <a:pPr algn="l">
              <a:lnSpc>
                <a:spcPct val="80000"/>
              </a:lnSpc>
              <a:spcBef>
                <a:spcPts val="0"/>
              </a:spcBef>
              <a:buFont typeface="Arial" pitchFamily="34" charset="0"/>
            </a:pPr>
            <a:r>
              <a:rPr lang="en-US" sz="2000" dirty="0" smtClean="0">
                <a:latin typeface="+mn-lt"/>
                <a:ea typeface="+mn-ea"/>
                <a:cs typeface="+mn-cs"/>
              </a:rPr>
              <a:t>Can Be Used to:</a:t>
            </a:r>
          </a:p>
          <a:p>
            <a:pPr algn="l">
              <a:lnSpc>
                <a:spcPct val="80000"/>
              </a:lnSpc>
              <a:spcBef>
                <a:spcPts val="0"/>
              </a:spcBef>
              <a:buFont typeface="Arial" pitchFamily="34" charset="0"/>
            </a:pPr>
            <a:endParaRPr lang="en-US" sz="1200" dirty="0" smtClean="0">
              <a:latin typeface="+mn-lt"/>
              <a:ea typeface="+mn-ea"/>
              <a:cs typeface="+mn-cs"/>
            </a:endParaRPr>
          </a:p>
          <a:p>
            <a:pPr marL="182880" indent="-571500" algn="l">
              <a:lnSpc>
                <a:spcPct val="80000"/>
              </a:lnSpc>
              <a:spcBef>
                <a:spcPts val="0"/>
              </a:spcBef>
              <a:spcAft>
                <a:spcPts val="600"/>
              </a:spcAft>
              <a:buFont typeface="Arial" pitchFamily="34" charset="0"/>
              <a:buChar char="•"/>
            </a:pPr>
            <a:r>
              <a:rPr lang="en-US" sz="2000" dirty="0" smtClean="0">
                <a:latin typeface="+mn-lt"/>
                <a:ea typeface="+mn-ea"/>
                <a:cs typeface="+mn-cs"/>
              </a:rPr>
              <a:t>Facilitate Communication</a:t>
            </a:r>
          </a:p>
          <a:p>
            <a:pPr marL="182880" indent="-571500" algn="l">
              <a:lnSpc>
                <a:spcPct val="80000"/>
              </a:lnSpc>
              <a:spcBef>
                <a:spcPts val="0"/>
              </a:spcBef>
              <a:spcAft>
                <a:spcPts val="600"/>
              </a:spcAft>
              <a:buFont typeface="Arial" pitchFamily="34" charset="0"/>
              <a:buChar char="•"/>
            </a:pPr>
            <a:r>
              <a:rPr lang="en-US" sz="2000" dirty="0" smtClean="0">
                <a:latin typeface="+mn-lt"/>
                <a:ea typeface="+mn-ea"/>
                <a:cs typeface="+mn-cs"/>
              </a:rPr>
              <a:t>Inform Land Acquisition</a:t>
            </a:r>
          </a:p>
          <a:p>
            <a:pPr marL="182880" indent="-571500" algn="l">
              <a:lnSpc>
                <a:spcPct val="80000"/>
              </a:lnSpc>
              <a:spcBef>
                <a:spcPts val="0"/>
              </a:spcBef>
              <a:spcAft>
                <a:spcPts val="600"/>
              </a:spcAft>
              <a:buFont typeface="Arial" pitchFamily="34" charset="0"/>
              <a:buChar char="•"/>
            </a:pPr>
            <a:r>
              <a:rPr lang="en-US" sz="2000" dirty="0" smtClean="0">
                <a:latin typeface="+mn-lt"/>
                <a:ea typeface="+mn-ea"/>
                <a:cs typeface="+mn-cs"/>
              </a:rPr>
              <a:t>Guide Pre-Planning &amp;Design</a:t>
            </a:r>
          </a:p>
          <a:p>
            <a:pPr marL="182880" indent="-571500" algn="l">
              <a:lnSpc>
                <a:spcPct val="80000"/>
              </a:lnSpc>
              <a:spcBef>
                <a:spcPts val="0"/>
              </a:spcBef>
              <a:spcAft>
                <a:spcPts val="600"/>
              </a:spcAft>
              <a:buFont typeface="Arial" pitchFamily="34" charset="0"/>
              <a:buChar char="•"/>
            </a:pPr>
            <a:r>
              <a:rPr lang="en-US" sz="2000" dirty="0" smtClean="0">
                <a:latin typeface="+mn-lt"/>
                <a:ea typeface="+mn-ea"/>
                <a:cs typeface="+mn-cs"/>
              </a:rPr>
              <a:t>Permit &amp; Site Plan Review</a:t>
            </a:r>
          </a:p>
        </p:txBody>
      </p:sp>
      <p:pic>
        <p:nvPicPr>
          <p:cNvPr id="3077" name="Picture 5" descr="C:\Users\JULIE~1.GAL\AppData\Local\Temp\1\SNAGHTML33509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6658" y="1524000"/>
            <a:ext cx="4020142" cy="515218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6"/>
          <p:cNvSpPr txBox="1">
            <a:spLocks/>
          </p:cNvSpPr>
          <p:nvPr/>
        </p:nvSpPr>
        <p:spPr>
          <a:xfrm>
            <a:off x="397934" y="199437"/>
            <a:ext cx="8246533" cy="1200329"/>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dirty="0" smtClean="0"/>
              <a:t>Land Use &amp; Development near Transmission Pipelines Checklist</a:t>
            </a:r>
          </a:p>
        </p:txBody>
      </p:sp>
      <p:pic>
        <p:nvPicPr>
          <p:cNvPr id="5" name="~PP2863.WAV">
            <a:hlinkClick r:id="" action="ppaction://media"/>
          </p:cNvPr>
          <p:cNvPicPr>
            <a:picLocks noRot="1" noChangeAspect="1"/>
          </p:cNvPicPr>
          <p:nvPr>
            <a:wavAudioFile r:embed="rId1" name="~PP2863.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704290806"/>
      </p:ext>
    </p:extLst>
  </p:cSld>
  <p:clrMapOvr>
    <a:masterClrMapping/>
  </p:clrMapOvr>
  <p:transition advTm="560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1812" y="2895600"/>
            <a:ext cx="4040188" cy="1775354"/>
          </a:xfrm>
        </p:spPr>
        <p:txBody>
          <a:bodyPr>
            <a:noAutofit/>
          </a:bodyPr>
          <a:lstStyle/>
          <a:p>
            <a:r>
              <a:rPr lang="en-US" b="0" i="1" dirty="0" smtClean="0"/>
              <a:t>Perform a gap </a:t>
            </a:r>
            <a:r>
              <a:rPr lang="en-US" b="0" i="1" dirty="0"/>
              <a:t>analyses comparing </a:t>
            </a:r>
            <a:r>
              <a:rPr lang="en-US" b="0" i="1" dirty="0" smtClean="0"/>
              <a:t>your </a:t>
            </a:r>
            <a:r>
              <a:rPr lang="en-US" b="0" i="1" dirty="0"/>
              <a:t>community’s </a:t>
            </a:r>
            <a:r>
              <a:rPr lang="en-US" b="0" i="1" dirty="0" smtClean="0"/>
              <a:t>current practices </a:t>
            </a:r>
            <a:r>
              <a:rPr lang="en-US" b="0" i="1" dirty="0"/>
              <a:t>to the PIPA recommended practices.</a:t>
            </a: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1295400"/>
            <a:ext cx="4005176"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6"/>
          <p:cNvSpPr txBox="1">
            <a:spLocks/>
          </p:cNvSpPr>
          <p:nvPr/>
        </p:nvSpPr>
        <p:spPr>
          <a:xfrm>
            <a:off x="0" y="537991"/>
            <a:ext cx="9144000"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PIPA RP Evaluation Worksheet for Local Governments </a:t>
            </a:r>
          </a:p>
        </p:txBody>
      </p:sp>
      <p:pic>
        <p:nvPicPr>
          <p:cNvPr id="5" name="~PP1925.WAV">
            <a:hlinkClick r:id="" action="ppaction://media"/>
          </p:cNvPr>
          <p:cNvPicPr>
            <a:picLocks noRot="1" noChangeAspect="1"/>
          </p:cNvPicPr>
          <p:nvPr>
            <a:wavAudioFile r:embed="rId1" name="~PP1925.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992781839"/>
      </p:ext>
    </p:extLst>
  </p:cSld>
  <p:clrMapOvr>
    <a:masterClrMapping/>
  </p:clrMapOvr>
  <p:transition advTm="725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C:\Users\JULIE~1.GAL\AppData\Local\Temp\1\SNAGHTML81ae4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1295398"/>
            <a:ext cx="4191000" cy="290297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8600" y="1600200"/>
            <a:ext cx="2819400" cy="4525963"/>
          </a:xfrm>
        </p:spPr>
        <p:txBody>
          <a:bodyPr>
            <a:normAutofit fontScale="92500" lnSpcReduction="10000"/>
          </a:bodyPr>
          <a:lstStyle/>
          <a:p>
            <a:r>
              <a:rPr lang="en-US" dirty="0"/>
              <a:t>PIPA Model Ordinance – Appendix B in the PIPA Report </a:t>
            </a:r>
          </a:p>
          <a:p>
            <a:r>
              <a:rPr lang="en-US" dirty="0" smtClean="0"/>
              <a:t>Municipal Research and Services Center of Washington</a:t>
            </a: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2590800"/>
            <a:ext cx="4138924" cy="33952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6"/>
          <p:cNvSpPr txBox="1">
            <a:spLocks/>
          </p:cNvSpPr>
          <p:nvPr/>
        </p:nvSpPr>
        <p:spPr>
          <a:xfrm>
            <a:off x="0" y="537991"/>
            <a:ext cx="9144000" cy="523220"/>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t>Examples of Land Use Ordinances </a:t>
            </a:r>
          </a:p>
        </p:txBody>
      </p:sp>
      <p:sp>
        <p:nvSpPr>
          <p:cNvPr id="4" name="Rectangle 3"/>
          <p:cNvSpPr/>
          <p:nvPr/>
        </p:nvSpPr>
        <p:spPr>
          <a:xfrm>
            <a:off x="3692161" y="5986046"/>
            <a:ext cx="5113868" cy="338554"/>
          </a:xfrm>
          <a:prstGeom prst="rect">
            <a:avLst/>
          </a:prstGeom>
        </p:spPr>
        <p:txBody>
          <a:bodyPr wrap="square">
            <a:spAutoFit/>
          </a:bodyPr>
          <a:lstStyle/>
          <a:p>
            <a:r>
              <a:rPr lang="en-US" sz="1600" dirty="0">
                <a:hlinkClick r:id="rId6"/>
              </a:rPr>
              <a:t>http://</a:t>
            </a:r>
            <a:r>
              <a:rPr lang="en-US" sz="1600" dirty="0" smtClean="0">
                <a:hlinkClick r:id="rId6"/>
              </a:rPr>
              <a:t>www.mrsc.org/subjects/pubsafe/transpipeords.aspx</a:t>
            </a:r>
            <a:r>
              <a:rPr lang="en-US" sz="1600" dirty="0" smtClean="0"/>
              <a:t> </a:t>
            </a:r>
            <a:endParaRPr lang="en-US" sz="1600" dirty="0"/>
          </a:p>
        </p:txBody>
      </p:sp>
      <p:pic>
        <p:nvPicPr>
          <p:cNvPr id="7" name="~PP1311.WAV">
            <a:hlinkClick r:id="" action="ppaction://media"/>
          </p:cNvPr>
          <p:cNvPicPr>
            <a:picLocks noRot="1" noChangeAspect="1"/>
          </p:cNvPicPr>
          <p:nvPr>
            <a:wavAudioFile r:embed="rId1" name="~PP1311.WAV"/>
          </p:nvPr>
        </p:nvPicPr>
        <p:blipFill>
          <a:blip r:embed="rId7"/>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434122766"/>
      </p:ext>
    </p:extLst>
  </p:cSld>
  <p:clrMapOvr>
    <a:masterClrMapping/>
  </p:clrMapOvr>
  <p:transition advTm="237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a:t>PIPA Promotional Material</a:t>
            </a:r>
          </a:p>
        </p:txBody>
      </p:sp>
      <p:sp>
        <p:nvSpPr>
          <p:cNvPr id="4" name="Slide Number Placeholder 3"/>
          <p:cNvSpPr>
            <a:spLocks noGrp="1"/>
          </p:cNvSpPr>
          <p:nvPr>
            <p:ph type="sldNum" sz="quarter" idx="12"/>
          </p:nvPr>
        </p:nvSpPr>
        <p:spPr/>
        <p:txBody>
          <a:bodyPr/>
          <a:lstStyle/>
          <a:p>
            <a:fld id="{81E14470-43CB-4B4C-99D5-0ECA20AD2DBB}" type="slidenum">
              <a:rPr lang="en-US" smtClean="0">
                <a:solidFill>
                  <a:prstClr val="black">
                    <a:tint val="75000"/>
                  </a:prstClr>
                </a:solidFill>
              </a:rPr>
              <a:pPr/>
              <a:t>73</a:t>
            </a:fld>
            <a:endParaRPr lang="en-US">
              <a:solidFill>
                <a:prstClr val="black">
                  <a:tint val="75000"/>
                </a:prstClr>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066800"/>
            <a:ext cx="2310985" cy="55387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371600"/>
            <a:ext cx="5334000" cy="480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P3422.WAV">
            <a:hlinkClick r:id="" action="ppaction://media"/>
          </p:cNvPr>
          <p:cNvPicPr>
            <a:picLocks noRot="1" noChangeAspect="1"/>
          </p:cNvPicPr>
          <p:nvPr>
            <a:wavAudioFile r:embed="rId1" name="~PP3422.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794914"/>
      </p:ext>
    </p:extLst>
  </p:cSld>
  <p:clrMapOvr>
    <a:masterClrMapping/>
  </p:clrMapOvr>
  <p:transition advTm="141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046720" y="5772150"/>
            <a:ext cx="1097280" cy="948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Users\JULIE~1.GAL\AppData\Local\Temp\1\SNAGHTML228f85d.PNG"/>
          <p:cNvPicPr>
            <a:picLocks noChangeAspect="1" noChangeArrowheads="1"/>
          </p:cNvPicPr>
          <p:nvPr/>
        </p:nvPicPr>
        <p:blipFill>
          <a:blip r:embed="rId4" cstate="print"/>
          <a:srcRect/>
          <a:stretch>
            <a:fillRect/>
          </a:stretch>
        </p:blipFill>
        <p:spPr bwMode="auto">
          <a:xfrm rot="518136">
            <a:off x="4576271" y="2423893"/>
            <a:ext cx="5130553" cy="3295937"/>
          </a:xfrm>
          <a:prstGeom prst="rect">
            <a:avLst/>
          </a:prstGeom>
          <a:noFill/>
        </p:spPr>
      </p:pic>
      <p:sp>
        <p:nvSpPr>
          <p:cNvPr id="4" name="Title 3"/>
          <p:cNvSpPr>
            <a:spLocks noGrp="1"/>
          </p:cNvSpPr>
          <p:nvPr>
            <p:ph type="title"/>
          </p:nvPr>
        </p:nvSpPr>
        <p:spPr>
          <a:xfrm>
            <a:off x="0" y="0"/>
            <a:ext cx="91440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smtClean="0"/>
              <a:t>US DOT PHMSA Technical </a:t>
            </a:r>
            <a:r>
              <a:rPr lang="en-US" sz="3600" b="1" dirty="0"/>
              <a:t>Assistance Grants</a:t>
            </a:r>
          </a:p>
        </p:txBody>
      </p:sp>
      <p:sp>
        <p:nvSpPr>
          <p:cNvPr id="29698" name="Rectangle 3"/>
          <p:cNvSpPr>
            <a:spLocks noGrp="1" noChangeArrowheads="1"/>
          </p:cNvSpPr>
          <p:nvPr>
            <p:ph idx="1"/>
          </p:nvPr>
        </p:nvSpPr>
        <p:spPr>
          <a:xfrm>
            <a:off x="392430" y="990600"/>
            <a:ext cx="8305800" cy="1050587"/>
          </a:xfrm>
        </p:spPr>
        <p:txBody>
          <a:bodyPr>
            <a:normAutofit fontScale="85000" lnSpcReduction="10000"/>
          </a:bodyPr>
          <a:lstStyle/>
          <a:p>
            <a:pPr marL="0" indent="0">
              <a:buNone/>
            </a:pPr>
            <a:r>
              <a:rPr lang="en-US" sz="2400" b="1" i="1" dirty="0" smtClean="0"/>
              <a:t>Purpose: </a:t>
            </a:r>
            <a:r>
              <a:rPr lang="en-US" sz="2400" i="1" dirty="0" smtClean="0"/>
              <a:t>to make grants to local communities and organizations for technical assistance related to pipeline safety issues </a:t>
            </a:r>
            <a:r>
              <a:rPr lang="en-US" sz="2400" dirty="0"/>
              <a:t>(includes implementing PIPA </a:t>
            </a:r>
            <a:r>
              <a:rPr lang="en-US" sz="2400" dirty="0" smtClean="0"/>
              <a:t>RPs &amp; enhancing hazard mitigation plans to incorporate pipelines)</a:t>
            </a:r>
            <a:endParaRPr lang="en-US" sz="2400" dirty="0"/>
          </a:p>
          <a:p>
            <a:pPr marL="0" indent="0">
              <a:buNone/>
            </a:pPr>
            <a:endParaRPr lang="en-US" sz="2200" i="1" dirty="0" smtClean="0"/>
          </a:p>
        </p:txBody>
      </p:sp>
      <p:sp>
        <p:nvSpPr>
          <p:cNvPr id="7" name="TextBox 6"/>
          <p:cNvSpPr txBox="1"/>
          <p:nvPr/>
        </p:nvSpPr>
        <p:spPr>
          <a:xfrm>
            <a:off x="381000" y="2213610"/>
            <a:ext cx="4521741" cy="3077766"/>
          </a:xfrm>
          <a:prstGeom prst="rect">
            <a:avLst/>
          </a:prstGeom>
          <a:noFill/>
        </p:spPr>
        <p:txBody>
          <a:bodyPr wrap="square" rtlCol="0">
            <a:spAutoFit/>
          </a:bodyPr>
          <a:lstStyle/>
          <a:p>
            <a:pPr marL="342900" indent="-342900" eaLnBrk="1" hangingPunct="1">
              <a:buFont typeface="Arial" pitchFamily="34" charset="0"/>
              <a:buChar char="•"/>
            </a:pPr>
            <a:r>
              <a:rPr lang="en-US" sz="2200" dirty="0" smtClean="0"/>
              <a:t>Annual grants </a:t>
            </a:r>
            <a:r>
              <a:rPr lang="en-US" sz="2200" b="1" u="sng" dirty="0" smtClean="0"/>
              <a:t>posted in January </a:t>
            </a:r>
            <a:r>
              <a:rPr lang="en-US" sz="2200" dirty="0" smtClean="0"/>
              <a:t>and awarded in September</a:t>
            </a:r>
          </a:p>
          <a:p>
            <a:pPr marL="342900" indent="-342900">
              <a:buFont typeface="Arial" pitchFamily="34" charset="0"/>
              <a:buChar char="•"/>
            </a:pPr>
            <a:r>
              <a:rPr lang="en-US" sz="2200" dirty="0" smtClean="0"/>
              <a:t>Sign up for </a:t>
            </a:r>
            <a:r>
              <a:rPr lang="en-US" sz="2200" dirty="0"/>
              <a:t>alerts when the solicitation is </a:t>
            </a:r>
            <a:r>
              <a:rPr lang="en-US" sz="2200" dirty="0" smtClean="0"/>
              <a:t>posted on </a:t>
            </a:r>
            <a:r>
              <a:rPr lang="en-US" sz="2200" dirty="0" smtClean="0">
                <a:hlinkClick r:id="rId5"/>
              </a:rPr>
              <a:t>http://www.grants.gov</a:t>
            </a:r>
            <a:r>
              <a:rPr lang="en-US" sz="2200" dirty="0" smtClean="0"/>
              <a:t> </a:t>
            </a:r>
          </a:p>
          <a:p>
            <a:pPr marL="342900" indent="-342900">
              <a:buFont typeface="Arial" pitchFamily="34" charset="0"/>
              <a:buChar char="•"/>
            </a:pPr>
            <a:r>
              <a:rPr lang="en-US" sz="2200" dirty="0" smtClean="0"/>
              <a:t>CFDA number 20.710</a:t>
            </a:r>
          </a:p>
          <a:p>
            <a:pPr marL="342900" indent="-342900" eaLnBrk="1" hangingPunct="1">
              <a:buFont typeface="Arial" pitchFamily="34" charset="0"/>
              <a:buChar char="•"/>
            </a:pPr>
            <a:r>
              <a:rPr lang="en-US" sz="2200" dirty="0" smtClean="0"/>
              <a:t>Funding number DTPH56-12-SN-000001</a:t>
            </a:r>
          </a:p>
          <a:p>
            <a:endParaRPr lang="en-US" dirty="0"/>
          </a:p>
        </p:txBody>
      </p:sp>
      <p:pic>
        <p:nvPicPr>
          <p:cNvPr id="9" name="Picture 2" descr="http://www07.grants.gov/search/images/header_l.gif"/>
          <p:cNvPicPr>
            <a:picLocks noChangeAspect="1" noChangeArrowheads="1"/>
          </p:cNvPicPr>
          <p:nvPr/>
        </p:nvPicPr>
        <p:blipFill>
          <a:blip r:embed="rId6" cstate="print"/>
          <a:srcRect/>
          <a:stretch>
            <a:fillRect/>
          </a:stretch>
        </p:blipFill>
        <p:spPr bwMode="auto">
          <a:xfrm>
            <a:off x="2833910" y="5955873"/>
            <a:ext cx="3048000" cy="694813"/>
          </a:xfrm>
          <a:prstGeom prst="rect">
            <a:avLst/>
          </a:prstGeom>
          <a:noFill/>
        </p:spPr>
      </p:pic>
      <p:pic>
        <p:nvPicPr>
          <p:cNvPr id="11" name="~PP1256.WAV">
            <a:hlinkClick r:id="" action="ppaction://media"/>
          </p:cNvPr>
          <p:cNvPicPr>
            <a:picLocks noRot="1" noChangeAspect="1"/>
          </p:cNvPicPr>
          <p:nvPr>
            <a:wavAudioFile r:embed="rId1" name="~PP1256.WAV"/>
          </p:nvPr>
        </p:nvPicPr>
        <p:blipFill>
          <a:blip r:embed="rId7"/>
          <a:stretch>
            <a:fillRect/>
          </a:stretch>
        </p:blipFill>
        <p:spPr>
          <a:xfrm>
            <a:off x="8696325" y="6410325"/>
            <a:ext cx="304800" cy="304800"/>
          </a:xfrm>
          <a:prstGeom prst="rect">
            <a:avLst/>
          </a:prstGeom>
        </p:spPr>
      </p:pic>
    </p:spTree>
  </p:cSld>
  <p:clrMapOvr>
    <a:masterClrMapping/>
  </p:clrMapOvr>
  <p:transition advTm="227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ULIE~1.GAL\AppData\Local\Temp\1\SNAGHTMLe4259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868362"/>
            <a:ext cx="7469252" cy="57610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209800" y="2667000"/>
            <a:ext cx="6746383" cy="990600"/>
          </a:xfrm>
          <a:solidFill>
            <a:schemeClr val="bg2">
              <a:lumMod val="60000"/>
              <a:lumOff val="40000"/>
            </a:schemeClr>
          </a:solidFill>
          <a:ln>
            <a:solidFill>
              <a:schemeClr val="tx1"/>
            </a:solidFill>
          </a:ln>
        </p:spPr>
        <p:txBody>
          <a:bodyPr>
            <a:normAutofit/>
          </a:bodyPr>
          <a:lstStyle/>
          <a:p>
            <a:pPr>
              <a:defRPr/>
            </a:pPr>
            <a:r>
              <a:rPr lang="en-US" sz="3200" b="1" dirty="0" smtClean="0">
                <a:solidFill>
                  <a:srgbClr val="00B050"/>
                </a:solidFill>
              </a:rPr>
              <a:t>http://primis.phmsa.dot.gov/tag</a:t>
            </a:r>
            <a:endParaRPr lang="en-US" sz="3200" b="1" dirty="0">
              <a:solidFill>
                <a:srgbClr val="00B050"/>
              </a:solidFill>
            </a:endParaRPr>
          </a:p>
        </p:txBody>
      </p:sp>
      <p:sp>
        <p:nvSpPr>
          <p:cNvPr id="5" name="Title 3"/>
          <p:cNvSpPr txBox="1">
            <a:spLocks/>
          </p:cNvSpPr>
          <p:nvPr/>
        </p:nvSpPr>
        <p:spPr>
          <a:xfrm>
            <a:off x="0" y="0"/>
            <a:ext cx="9144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t>View Previously Awarded TAG Reports</a:t>
            </a:r>
            <a:endParaRPr lang="en-US" sz="3600" b="1" dirty="0"/>
          </a:p>
        </p:txBody>
      </p:sp>
      <p:pic>
        <p:nvPicPr>
          <p:cNvPr id="6" name="~PP1958.WAV">
            <a:hlinkClick r:id="" action="ppaction://media"/>
          </p:cNvPr>
          <p:cNvPicPr>
            <a:picLocks noRot="1" noChangeAspect="1"/>
          </p:cNvPicPr>
          <p:nvPr>
            <a:wavAudioFile r:embed="rId1" name="~PP1958.WAV"/>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274172300"/>
      </p:ext>
    </p:extLst>
  </p:cSld>
  <p:clrMapOvr>
    <a:masterClrMapping/>
  </p:clrMapOvr>
  <p:transition spd="slow" advTm="50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7239000" cy="533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 y="152400"/>
            <a:ext cx="6946900" cy="50686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5562600" y="5108064"/>
            <a:ext cx="3581400" cy="19785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81E14470-43CB-4B4C-99D5-0ECA20AD2DBB}" type="slidenum">
              <a:rPr lang="en-US" smtClean="0">
                <a:solidFill>
                  <a:prstClr val="black">
                    <a:tint val="75000"/>
                  </a:prstClr>
                </a:solidFill>
              </a:rPr>
              <a:pPr/>
              <a:t>76</a:t>
            </a:fld>
            <a:endParaRPr lang="en-US">
              <a:solidFill>
                <a:prstClr val="black">
                  <a:tint val="75000"/>
                </a:prstClr>
              </a:solidFill>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5257800"/>
            <a:ext cx="3124200" cy="153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P3838.WAV">
            <a:hlinkClick r:id="" action="ppaction://media"/>
          </p:cNvPr>
          <p:cNvPicPr>
            <a:picLocks noRot="1" noChangeAspect="1"/>
          </p:cNvPicPr>
          <p:nvPr>
            <a:wavAudioFile r:embed="rId1" name="~PP3838.WAV"/>
          </p:nvPr>
        </p:nvPicPr>
        <p:blipFill>
          <a:blip r:embed="rId6"/>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043048634"/>
      </p:ext>
    </p:extLst>
  </p:cSld>
  <p:clrMapOvr>
    <a:masterClrMapping/>
  </p:clrMapOvr>
  <p:transition advTm="344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57200" y="248334"/>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3600" b="1" dirty="0" smtClean="0"/>
              <a:t>Next Steps for Local Governments</a:t>
            </a:r>
            <a:endParaRPr lang="en-US" sz="3600" b="1" dirty="0"/>
          </a:p>
        </p:txBody>
      </p:sp>
      <p:sp>
        <p:nvSpPr>
          <p:cNvPr id="48131" name="Rectangle 3"/>
          <p:cNvSpPr>
            <a:spLocks noGrp="1" noChangeArrowheads="1"/>
          </p:cNvSpPr>
          <p:nvPr>
            <p:ph type="body" idx="1"/>
          </p:nvPr>
        </p:nvSpPr>
        <p:spPr>
          <a:xfrm>
            <a:off x="152400" y="1143000"/>
            <a:ext cx="8763000" cy="5715000"/>
          </a:xfrm>
        </p:spPr>
        <p:txBody>
          <a:bodyPr>
            <a:normAutofit/>
          </a:bodyPr>
          <a:lstStyle/>
          <a:p>
            <a:pPr>
              <a:lnSpc>
                <a:spcPct val="90000"/>
              </a:lnSpc>
            </a:pPr>
            <a:r>
              <a:rPr lang="en-US" dirty="0" smtClean="0"/>
              <a:t>Locate pipelines in you jurisdiction (NPMS)</a:t>
            </a:r>
          </a:p>
          <a:p>
            <a:pPr>
              <a:lnSpc>
                <a:spcPct val="90000"/>
              </a:lnSpc>
            </a:pPr>
            <a:r>
              <a:rPr lang="en-US" dirty="0" smtClean="0"/>
              <a:t>Read the </a:t>
            </a:r>
            <a:r>
              <a:rPr lang="en-US" dirty="0"/>
              <a:t>PIPA </a:t>
            </a:r>
            <a:r>
              <a:rPr lang="en-US" dirty="0" smtClean="0"/>
              <a:t>Report &amp; Tools</a:t>
            </a:r>
            <a:endParaRPr lang="en-US" dirty="0"/>
          </a:p>
          <a:p>
            <a:pPr>
              <a:lnSpc>
                <a:spcPct val="90000"/>
              </a:lnSpc>
            </a:pPr>
            <a:r>
              <a:rPr lang="en-US" dirty="0" smtClean="0"/>
              <a:t>Assess </a:t>
            </a:r>
            <a:r>
              <a:rPr lang="en-US" dirty="0"/>
              <a:t>your communities </a:t>
            </a:r>
            <a:r>
              <a:rPr lang="en-US" dirty="0" smtClean="0"/>
              <a:t>level of risk tolerance for land use/development near pipelines</a:t>
            </a:r>
            <a:endParaRPr lang="en-US" dirty="0"/>
          </a:p>
          <a:p>
            <a:pPr>
              <a:lnSpc>
                <a:spcPct val="90000"/>
              </a:lnSpc>
            </a:pPr>
            <a:r>
              <a:rPr lang="en-US" dirty="0"/>
              <a:t>Put a plan in place to address your </a:t>
            </a:r>
            <a:r>
              <a:rPr lang="en-US" dirty="0" smtClean="0"/>
              <a:t>community’s needs using PIPA recommended practices</a:t>
            </a:r>
          </a:p>
          <a:p>
            <a:pPr>
              <a:lnSpc>
                <a:spcPct val="90000"/>
              </a:lnSpc>
            </a:pPr>
            <a:r>
              <a:rPr lang="en-US" dirty="0" smtClean="0"/>
              <a:t>Consider pipelines in your hazard mitigation plan</a:t>
            </a:r>
          </a:p>
          <a:p>
            <a:pPr>
              <a:lnSpc>
                <a:spcPct val="90000"/>
              </a:lnSpc>
            </a:pPr>
            <a:r>
              <a:rPr lang="en-US" dirty="0"/>
              <a:t>C</a:t>
            </a:r>
            <a:r>
              <a:rPr lang="en-US" dirty="0" smtClean="0"/>
              <a:t>ontact </a:t>
            </a:r>
            <a:r>
              <a:rPr lang="en-US" dirty="0"/>
              <a:t>the pipeline operators in your area to inform them of the </a:t>
            </a:r>
            <a:r>
              <a:rPr lang="en-US" dirty="0" smtClean="0"/>
              <a:t>actions</a:t>
            </a:r>
            <a:endParaRPr lang="en-US" dirty="0"/>
          </a:p>
          <a:p>
            <a:pPr>
              <a:lnSpc>
                <a:spcPct val="90000"/>
              </a:lnSpc>
            </a:pPr>
            <a:endParaRPr lang="en-US" dirty="0"/>
          </a:p>
        </p:txBody>
      </p:sp>
      <p:pic>
        <p:nvPicPr>
          <p:cNvPr id="4" name="~PP1793.WAV">
            <a:hlinkClick r:id="" action="ppaction://media"/>
          </p:cNvPr>
          <p:cNvPicPr>
            <a:picLocks noRot="1" noChangeAspect="1"/>
          </p:cNvPicPr>
          <p:nvPr>
            <a:wavAudioFile r:embed="rId1" name="~PP1793.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720499290"/>
      </p:ext>
    </p:extLst>
  </p:cSld>
  <p:clrMapOvr>
    <a:masterClrMapping/>
  </p:clrMapOvr>
  <p:transition advTm="34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a:xfrm>
            <a:off x="0" y="2505196"/>
            <a:ext cx="9144000" cy="1754326"/>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r>
              <a:rPr lang="en-US" sz="2800" b="1" dirty="0" smtClean="0"/>
              <a:t/>
            </a:r>
            <a:br>
              <a:rPr lang="en-US" sz="2800" b="1" dirty="0" smtClean="0"/>
            </a:br>
            <a:r>
              <a:rPr lang="en-US" sz="4000" b="1" i="1" dirty="0"/>
              <a:t>Questions</a:t>
            </a:r>
            <a:r>
              <a:rPr lang="en-US" sz="4000" b="1" i="1" dirty="0" smtClean="0"/>
              <a:t>?</a:t>
            </a:r>
            <a:br>
              <a:rPr lang="en-US" sz="4000" b="1" i="1" dirty="0" smtClean="0"/>
            </a:br>
            <a:endParaRPr lang="en-US" sz="4000" b="1" noProof="1"/>
          </a:p>
        </p:txBody>
      </p:sp>
      <p:sp>
        <p:nvSpPr>
          <p:cNvPr id="2" name="Slide Number Placeholder 1"/>
          <p:cNvSpPr>
            <a:spLocks noGrp="1"/>
          </p:cNvSpPr>
          <p:nvPr>
            <p:ph type="sldNum" sz="quarter" idx="12"/>
          </p:nvPr>
        </p:nvSpPr>
        <p:spPr/>
        <p:txBody>
          <a:bodyPr/>
          <a:lstStyle/>
          <a:p>
            <a:fld id="{23372D84-170C-41AF-969D-9FB0E510B537}" type="slidenum">
              <a:rPr lang="en-US" smtClean="0"/>
              <a:pPr/>
              <a:t>78</a:t>
            </a:fld>
            <a:endParaRPr lang="en-US"/>
          </a:p>
        </p:txBody>
      </p:sp>
      <p:pic>
        <p:nvPicPr>
          <p:cNvPr id="4" name="~PP2460.WAV">
            <a:hlinkClick r:id="" action="ppaction://media"/>
          </p:cNvPr>
          <p:cNvPicPr>
            <a:picLocks noRot="1" noChangeAspect="1"/>
          </p:cNvPicPr>
          <p:nvPr>
            <a:wavAudioFile r:embed="rId1" name="~PP2460.WAV"/>
          </p:nvPr>
        </p:nvPicPr>
        <p:blipFill>
          <a:blip r:embed="rId4"/>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070272737"/>
      </p:ext>
    </p:extLst>
  </p:cSld>
  <p:clrMapOvr>
    <a:masterClrMapping/>
  </p:clrMapOvr>
  <p:transition advTm="1684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46331"/>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lvl="3" algn="ctr" rtl="0">
              <a:spcBef>
                <a:spcPct val="0"/>
              </a:spcBef>
            </a:pPr>
            <a:r>
              <a:rPr lang="en-US" sz="3600" b="1" dirty="0"/>
              <a:t>AICP </a:t>
            </a:r>
            <a:r>
              <a:rPr lang="en-US" sz="3600" b="1" dirty="0" smtClean="0"/>
              <a:t>#e.22486 or ILG Credits</a:t>
            </a:r>
            <a:endParaRPr lang="en-US" sz="3600" b="1" dirty="0"/>
          </a:p>
        </p:txBody>
      </p:sp>
      <p:sp>
        <p:nvSpPr>
          <p:cNvPr id="3" name="Content Placeholder 2"/>
          <p:cNvSpPr>
            <a:spLocks noGrp="1"/>
          </p:cNvSpPr>
          <p:nvPr>
            <p:ph idx="1"/>
          </p:nvPr>
        </p:nvSpPr>
        <p:spPr>
          <a:xfrm>
            <a:off x="457200" y="914400"/>
            <a:ext cx="8229600" cy="5105400"/>
          </a:xfrm>
        </p:spPr>
        <p:txBody>
          <a:bodyPr>
            <a:normAutofit fontScale="25000" lnSpcReduction="20000"/>
          </a:bodyPr>
          <a:lstStyle/>
          <a:p>
            <a:pPr marL="0" indent="0">
              <a:spcAft>
                <a:spcPts val="600"/>
              </a:spcAft>
              <a:buNone/>
            </a:pPr>
            <a:r>
              <a:rPr lang="en-US" sz="8000" dirty="0"/>
              <a:t>Please visit the Certification Maintenance section of APA’s website (</a:t>
            </a:r>
            <a:r>
              <a:rPr lang="en-US" sz="8000" u="sng" dirty="0">
                <a:hlinkClick r:id="rId4"/>
              </a:rPr>
              <a:t>www.planning.org/cm</a:t>
            </a:r>
            <a:r>
              <a:rPr lang="en-US" sz="8000" dirty="0"/>
              <a:t>) to claim your credits; you may use the following steps:</a:t>
            </a:r>
          </a:p>
          <a:p>
            <a:pPr marL="400050" lvl="2" indent="0">
              <a:lnSpc>
                <a:spcPct val="110000"/>
              </a:lnSpc>
              <a:buNone/>
            </a:pPr>
            <a:r>
              <a:rPr lang="en-US" sz="5200" dirty="0"/>
              <a:t>(1) Login using your ID# and password.  </a:t>
            </a:r>
          </a:p>
          <a:p>
            <a:pPr marL="400050" lvl="2" indent="0">
              <a:lnSpc>
                <a:spcPct val="110000"/>
              </a:lnSpc>
              <a:buNone/>
            </a:pPr>
            <a:r>
              <a:rPr lang="en-US" sz="5200" dirty="0"/>
              <a:t>(2) Select My CM log</a:t>
            </a:r>
          </a:p>
          <a:p>
            <a:pPr marL="400050" lvl="2" indent="0">
              <a:lnSpc>
                <a:spcPct val="110000"/>
              </a:lnSpc>
              <a:buNone/>
            </a:pPr>
            <a:r>
              <a:rPr lang="en-US" sz="5200" dirty="0"/>
              <a:t>(3) Select Add Credits</a:t>
            </a:r>
          </a:p>
          <a:p>
            <a:pPr marL="400050" lvl="2" indent="0">
              <a:lnSpc>
                <a:spcPct val="110000"/>
              </a:lnSpc>
              <a:buNone/>
            </a:pPr>
            <a:r>
              <a:rPr lang="en-US" sz="5200" dirty="0"/>
              <a:t>(4) Under Browse you have the option of searching by Date, Provider, or Distance Education and using the search box to type in the name of the event or activity and clicking go</a:t>
            </a:r>
          </a:p>
          <a:p>
            <a:pPr marL="400050" lvl="2" indent="0">
              <a:lnSpc>
                <a:spcPct val="110000"/>
              </a:lnSpc>
              <a:buNone/>
            </a:pPr>
            <a:r>
              <a:rPr lang="en-US" sz="5200" dirty="0"/>
              <a:t>(5) If you search Activities by Date, on the left of the calendar view, please use the “previous” and “next” options to locate the month.  On the right of the calendar view, please use the “previous” and “next” options to select the year</a:t>
            </a:r>
          </a:p>
          <a:p>
            <a:pPr marL="400050" lvl="2" indent="0">
              <a:lnSpc>
                <a:spcPct val="110000"/>
              </a:lnSpc>
              <a:buNone/>
            </a:pPr>
            <a:r>
              <a:rPr lang="en-US" sz="5200" dirty="0"/>
              <a:t>(6) If searching Activities by Provider, using the letters, please select the initial of the first name of the provider. From the list, then select the name of the provider</a:t>
            </a:r>
          </a:p>
          <a:p>
            <a:pPr marL="400050" lvl="2" indent="0">
              <a:lnSpc>
                <a:spcPct val="110000"/>
              </a:lnSpc>
              <a:buNone/>
            </a:pPr>
            <a:r>
              <a:rPr lang="en-US" sz="5200" dirty="0"/>
              <a:t>(7) Select the “Past Events” tab to locate the event you have attended</a:t>
            </a:r>
          </a:p>
          <a:p>
            <a:pPr marL="400050" lvl="2" indent="0">
              <a:lnSpc>
                <a:spcPct val="110000"/>
              </a:lnSpc>
              <a:buNone/>
            </a:pPr>
            <a:r>
              <a:rPr lang="en-US" sz="5200" dirty="0"/>
              <a:t>(8) If searching Distance Education, after selecting, you will see a list of all distance education activities. To select, click on the name of the activity</a:t>
            </a:r>
          </a:p>
          <a:p>
            <a:pPr marL="400050" lvl="2" indent="0">
              <a:lnSpc>
                <a:spcPct val="110000"/>
              </a:lnSpc>
              <a:buNone/>
            </a:pPr>
            <a:r>
              <a:rPr lang="en-US" sz="5200" dirty="0"/>
              <a:t>(9) A pop-up box will appear. </a:t>
            </a:r>
            <a:endParaRPr lang="en-US" sz="5200" dirty="0" smtClean="0"/>
          </a:p>
          <a:p>
            <a:pPr marL="400050" lvl="2" indent="0">
              <a:lnSpc>
                <a:spcPct val="110000"/>
              </a:lnSpc>
              <a:buNone/>
            </a:pPr>
            <a:r>
              <a:rPr lang="en-US" sz="5200" dirty="0" smtClean="0"/>
              <a:t>(</a:t>
            </a:r>
            <a:r>
              <a:rPr lang="en-US" sz="5200" dirty="0"/>
              <a:t>10) Please rate, add a comment (optional), and click on the Ethics statement and answer</a:t>
            </a:r>
          </a:p>
          <a:p>
            <a:pPr marL="400050" lvl="2" indent="0">
              <a:lnSpc>
                <a:spcPct val="110000"/>
              </a:lnSpc>
              <a:buNone/>
            </a:pPr>
            <a:r>
              <a:rPr lang="en-US" sz="5200" dirty="0"/>
              <a:t>(11) Click submit and the CM credits should appear in your CM log</a:t>
            </a:r>
          </a:p>
          <a:p>
            <a:pPr marL="0" indent="0">
              <a:spcBef>
                <a:spcPts val="600"/>
              </a:spcBef>
              <a:buNone/>
            </a:pPr>
            <a:r>
              <a:rPr lang="en-US" sz="6400" dirty="0"/>
              <a:t>If you have problems reporting your CM credits or have general questions about our CM program, please contact </a:t>
            </a:r>
            <a:r>
              <a:rPr lang="en-US" sz="6400" u="sng" dirty="0">
                <a:hlinkClick r:id="rId5"/>
              </a:rPr>
              <a:t>AICPCM@planning.org</a:t>
            </a:r>
            <a:r>
              <a:rPr lang="en-US" sz="6400" dirty="0"/>
              <a:t>. APA’s customer service associates are available to assist you</a:t>
            </a:r>
            <a:r>
              <a:rPr lang="en-US" sz="6400" dirty="0" smtClean="0"/>
              <a:t>.</a:t>
            </a:r>
            <a:endParaRPr lang="en-US" sz="6400" dirty="0"/>
          </a:p>
        </p:txBody>
      </p:sp>
      <p:pic>
        <p:nvPicPr>
          <p:cNvPr id="4" name="Picture 3"/>
          <p:cNvPicPr/>
          <p:nvPr/>
        </p:nvPicPr>
        <p:blipFill>
          <a:blip r:embed="rId6">
            <a:extLst>
              <a:ext uri="{28A0092B-C50C-407E-A947-70E740481C1C}">
                <a14:useLocalDpi xmlns:a14="http://schemas.microsoft.com/office/drawing/2010/main" val="0"/>
              </a:ext>
            </a:extLst>
          </a:blip>
          <a:stretch>
            <a:fillRect/>
          </a:stretch>
        </p:blipFill>
        <p:spPr>
          <a:xfrm>
            <a:off x="8033084" y="990600"/>
            <a:ext cx="951865" cy="1390015"/>
          </a:xfrm>
          <a:prstGeom prst="rect">
            <a:avLst/>
          </a:prstGeom>
        </p:spPr>
      </p:pic>
      <p:sp>
        <p:nvSpPr>
          <p:cNvPr id="5" name="Slide Number Placeholder 4"/>
          <p:cNvSpPr>
            <a:spLocks noGrp="1"/>
          </p:cNvSpPr>
          <p:nvPr>
            <p:ph type="sldNum" sz="quarter" idx="12"/>
          </p:nvPr>
        </p:nvSpPr>
        <p:spPr/>
        <p:txBody>
          <a:bodyPr/>
          <a:lstStyle/>
          <a:p>
            <a:fld id="{23372D84-170C-41AF-969D-9FB0E510B537}" type="slidenum">
              <a:rPr lang="en-US" smtClean="0"/>
              <a:pPr/>
              <a:t>79</a:t>
            </a:fld>
            <a:endParaRPr lang="en-US"/>
          </a:p>
        </p:txBody>
      </p:sp>
      <p:pic>
        <p:nvPicPr>
          <p:cNvPr id="6" name="Picture 3" descr="C:\Users\julie.galante\AppData\Local\Microsoft\Windows\Temporary Internet Files\Content.Outlook\A51Z2MSN\newIL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400" y="5692690"/>
            <a:ext cx="1705356" cy="114604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41714" y="5804049"/>
            <a:ext cx="6981444" cy="923330"/>
          </a:xfrm>
          <a:prstGeom prst="rect">
            <a:avLst/>
          </a:prstGeom>
        </p:spPr>
        <p:txBody>
          <a:bodyPr wrap="square">
            <a:spAutoFit/>
          </a:bodyPr>
          <a:lstStyle/>
          <a:p>
            <a:pPr lvl="1"/>
            <a:r>
              <a:rPr lang="en-US" dirty="0"/>
              <a:t>No forms to complete if registered (if not registered, contact Jeff </a:t>
            </a:r>
            <a:r>
              <a:rPr lang="en-US" dirty="0" err="1"/>
              <a:t>Eslinger</a:t>
            </a:r>
            <a:r>
              <a:rPr lang="en-US" dirty="0"/>
              <a:t> at (800) 932-8730 or register online </a:t>
            </a:r>
            <a:r>
              <a:rPr lang="en-US" dirty="0" smtClean="0"/>
              <a:t>www.PIPA-Info.com  </a:t>
            </a:r>
            <a:r>
              <a:rPr lang="en-US" dirty="0"/>
              <a:t>then click on the link </a:t>
            </a:r>
            <a:r>
              <a:rPr lang="en-US" u="sng" dirty="0"/>
              <a:t>JANUARY 15, 2013, FOR NORTH DAKOTA) </a:t>
            </a:r>
            <a:r>
              <a:rPr lang="en-US" dirty="0"/>
              <a:t> </a:t>
            </a:r>
          </a:p>
        </p:txBody>
      </p:sp>
      <p:cxnSp>
        <p:nvCxnSpPr>
          <p:cNvPr id="9" name="Straight Connector 8"/>
          <p:cNvCxnSpPr/>
          <p:nvPr/>
        </p:nvCxnSpPr>
        <p:spPr>
          <a:xfrm>
            <a:off x="304800" y="5715000"/>
            <a:ext cx="8382000"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P4020.WAV">
            <a:hlinkClick r:id="" action="ppaction://media"/>
          </p:cNvPr>
          <p:cNvPicPr>
            <a:picLocks noRot="1" noChangeAspect="1"/>
          </p:cNvPicPr>
          <p:nvPr>
            <a:wavAudioFile r:embed="rId1" name="~PP4020.WAV"/>
          </p:nvPr>
        </p:nvPicPr>
        <p:blipFill>
          <a:blip r:embed="rId8"/>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553982393"/>
      </p:ext>
    </p:extLst>
  </p:cSld>
  <p:clrMapOvr>
    <a:masterClrMapping/>
  </p:clrMapOvr>
  <p:transition advTm="13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62000" y="533400"/>
            <a:ext cx="76200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mj-cs"/>
              </a:rPr>
              <a:t>Compressor Station</a:t>
            </a:r>
            <a:endParaRPr kumimoji="0" lang="en-US" sz="3600" b="1"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37889" name="Picture 1"/>
          <p:cNvPicPr>
            <a:picLocks noChangeAspect="1" noChangeArrowheads="1"/>
          </p:cNvPicPr>
          <p:nvPr/>
        </p:nvPicPr>
        <p:blipFill>
          <a:blip r:embed="rId4" cstate="print"/>
          <a:srcRect/>
          <a:stretch>
            <a:fillRect/>
          </a:stretch>
        </p:blipFill>
        <p:spPr bwMode="auto">
          <a:xfrm>
            <a:off x="1066800" y="1524000"/>
            <a:ext cx="7052281" cy="4824276"/>
          </a:xfrm>
          <a:prstGeom prst="rect">
            <a:avLst/>
          </a:prstGeom>
          <a:noFill/>
          <a:ln>
            <a:solidFill>
              <a:schemeClr val="tx1"/>
            </a:solidFill>
          </a:ln>
        </p:spPr>
      </p:pic>
      <p:pic>
        <p:nvPicPr>
          <p:cNvPr id="4" name="~PP1880.WAV">
            <a:hlinkClick r:id="" action="ppaction://media"/>
          </p:cNvPr>
          <p:cNvPicPr>
            <a:picLocks noRot="1" noChangeAspect="1"/>
          </p:cNvPicPr>
          <p:nvPr>
            <a:wavAudioFile r:embed="rId1" name="~PP1880.WAV"/>
          </p:nvPr>
        </p:nvPicPr>
        <p:blipFill>
          <a:blip r:embed="rId5"/>
          <a:stretch>
            <a:fillRect/>
          </a:stretch>
        </p:blipFill>
        <p:spPr>
          <a:xfrm>
            <a:off x="8696325" y="6410325"/>
            <a:ext cx="304800" cy="304800"/>
          </a:xfrm>
          <a:prstGeom prst="rect">
            <a:avLst/>
          </a:prstGeom>
        </p:spPr>
      </p:pic>
    </p:spTree>
  </p:cSld>
  <p:clrMapOvr>
    <a:masterClrMapping/>
  </p:clrMapOvr>
  <p:transition spd="med" advTm="1410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
          <p:cNvSpPr txBox="1">
            <a:spLocks noChangeArrowheads="1"/>
          </p:cNvSpPr>
          <p:nvPr/>
        </p:nvSpPr>
        <p:spPr>
          <a:xfrm>
            <a:off x="5638800" y="1143000"/>
            <a:ext cx="3505199" cy="193899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000" dirty="0"/>
              <a:t>Julie Halliday</a:t>
            </a:r>
          </a:p>
          <a:p>
            <a:pPr algn="l"/>
            <a:r>
              <a:rPr lang="en-US" sz="2000" dirty="0"/>
              <a:t>Julie.Halliday@dot.gov</a:t>
            </a:r>
            <a:br>
              <a:rPr lang="en-US" sz="2000" dirty="0"/>
            </a:br>
            <a:r>
              <a:rPr lang="en-US" sz="2000" dirty="0"/>
              <a:t>Sr. Program Manager</a:t>
            </a:r>
          </a:p>
          <a:p>
            <a:pPr algn="l"/>
            <a:r>
              <a:rPr lang="en-US" sz="2000" dirty="0"/>
              <a:t>Program Development</a:t>
            </a:r>
            <a:br>
              <a:rPr lang="en-US" sz="2000" dirty="0"/>
            </a:br>
            <a:r>
              <a:rPr lang="en-US" sz="2000" dirty="0"/>
              <a:t>202-366-0287</a:t>
            </a:r>
            <a:br>
              <a:rPr lang="en-US" sz="2000" dirty="0"/>
            </a:br>
            <a:r>
              <a:rPr lang="en-US" sz="2000" dirty="0"/>
              <a:t>US DOT PHMSA</a:t>
            </a:r>
            <a:endParaRPr lang="en-US" sz="2000" noProof="1"/>
          </a:p>
        </p:txBody>
      </p:sp>
      <p:sp>
        <p:nvSpPr>
          <p:cNvPr id="18" name="Rectangle 4"/>
          <p:cNvSpPr txBox="1">
            <a:spLocks noChangeArrowheads="1"/>
          </p:cNvSpPr>
          <p:nvPr/>
        </p:nvSpPr>
        <p:spPr>
          <a:xfrm>
            <a:off x="0" y="5785931"/>
            <a:ext cx="9144000" cy="1200329"/>
          </a:xfrm>
          <a:prstGeom prst="rect">
            <a:avLst/>
          </a:prstGeom>
          <a:solidFill>
            <a:schemeClr val="accent1"/>
          </a:solidFill>
        </p:spPr>
        <p:txBody>
          <a:bodyPr vert="horz" wrap="square" lIns="91440" tIns="45720" rIns="91440" bIns="45720" rtlCol="0" anchor="ctr">
            <a:spAutoFit/>
          </a:bodyPr>
          <a:lstStyle>
            <a:defPPr>
              <a:defRPr lang="en-US"/>
            </a:defPPr>
            <a:lvl1pPr algn="ctr">
              <a:spcBef>
                <a:spcPct val="0"/>
              </a:spcBef>
              <a:buNone/>
              <a:defRPr sz="3600" b="1">
                <a:solidFill>
                  <a:schemeClr val="bg1"/>
                </a:solidFill>
                <a:latin typeface="+mj-lt"/>
                <a:ea typeface="+mj-ea"/>
                <a:cs typeface="+mj-cs"/>
              </a:defRPr>
            </a:lvl1pPr>
          </a:lstStyle>
          <a:p>
            <a:r>
              <a:rPr lang="en-US" dirty="0"/>
              <a:t>PIPA-Info.com </a:t>
            </a:r>
            <a:br>
              <a:rPr lang="en-US" dirty="0"/>
            </a:br>
            <a:r>
              <a:rPr lang="en-US" dirty="0"/>
              <a:t>npms.phmsa.dot.gov</a:t>
            </a:r>
            <a:endParaRPr lang="en-US" noProof="1"/>
          </a:p>
        </p:txBody>
      </p:sp>
      <p:sp>
        <p:nvSpPr>
          <p:cNvPr id="65540" name="Rectangle 4"/>
          <p:cNvSpPr>
            <a:spLocks noGrp="1" noChangeArrowheads="1"/>
          </p:cNvSpPr>
          <p:nvPr>
            <p:ph type="title"/>
          </p:nvPr>
        </p:nvSpPr>
        <p:spPr>
          <a:xfrm>
            <a:off x="0" y="1066800"/>
            <a:ext cx="5638800" cy="2000548"/>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vert="horz" wrap="square" lIns="91440" tIns="45720" rIns="91440" bIns="45720" rtlCol="0" anchor="ctr">
            <a:spAutoFit/>
          </a:bodyPr>
          <a:lstStyle/>
          <a:p>
            <a:pPr algn="l"/>
            <a:r>
              <a:rPr lang="en-US" sz="2000" dirty="0" smtClean="0"/>
              <a:t>James Davenport</a:t>
            </a:r>
            <a:br>
              <a:rPr lang="en-US" sz="2000" dirty="0" smtClean="0"/>
            </a:br>
            <a:r>
              <a:rPr lang="en-US" sz="2000" dirty="0" smtClean="0"/>
              <a:t>jdavenport@naco.org</a:t>
            </a:r>
            <a:r>
              <a:rPr lang="en-US" sz="2000" dirty="0"/>
              <a:t/>
            </a:r>
            <a:br>
              <a:rPr lang="en-US" sz="2000" dirty="0"/>
            </a:br>
            <a:r>
              <a:rPr lang="en-US" sz="2000" dirty="0"/>
              <a:t>Program </a:t>
            </a:r>
            <a:r>
              <a:rPr lang="en-US" sz="2000" dirty="0" smtClean="0"/>
              <a:t>Manager</a:t>
            </a:r>
            <a:br>
              <a:rPr lang="en-US" sz="2000" dirty="0" smtClean="0"/>
            </a:br>
            <a:r>
              <a:rPr lang="en-US" sz="2000" dirty="0" smtClean="0"/>
              <a:t>Community </a:t>
            </a:r>
            <a:r>
              <a:rPr lang="en-US" sz="2000" dirty="0"/>
              <a:t>Services </a:t>
            </a:r>
            <a:br>
              <a:rPr lang="en-US" sz="2000" dirty="0"/>
            </a:br>
            <a:r>
              <a:rPr lang="en-US" sz="2000" dirty="0" smtClean="0"/>
              <a:t>202-661-8807</a:t>
            </a:r>
            <a:r>
              <a:rPr lang="en-US" sz="2000" dirty="0"/>
              <a:t/>
            </a:r>
            <a:br>
              <a:rPr lang="en-US" sz="2000" dirty="0"/>
            </a:br>
            <a:r>
              <a:rPr lang="en-US" sz="2000" dirty="0"/>
              <a:t>National Association of Counties (</a:t>
            </a:r>
            <a:r>
              <a:rPr lang="en-US" sz="2000" dirty="0" err="1"/>
              <a:t>NACo</a:t>
            </a:r>
            <a:r>
              <a:rPr lang="en-US" sz="2000" dirty="0"/>
              <a:t>)</a:t>
            </a:r>
            <a:endParaRPr lang="en-US" sz="2000" noProof="1"/>
          </a:p>
        </p:txBody>
      </p:sp>
      <p:pic>
        <p:nvPicPr>
          <p:cNvPr id="4" name="Picture 3" descr="C:\Users\JULIE~1.GAL\AppData\Local\Temp\1\SNAGHTMLf45f15.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9341" y="5921367"/>
            <a:ext cx="1447800" cy="929456"/>
          </a:xfrm>
          <a:prstGeom prst="rect">
            <a:avLst/>
          </a:prstGeom>
          <a:noFill/>
          <a:ln>
            <a:noFill/>
          </a:ln>
        </p:spPr>
      </p:pic>
      <p:pic>
        <p:nvPicPr>
          <p:cNvPr id="5" name="Picture 2" descr="PIPA Logo"/>
          <p:cNvPicPr>
            <a:picLocks noChangeAspect="1" noChangeArrowheads="1"/>
          </p:cNvPicPr>
          <p:nvPr/>
        </p:nvPicPr>
        <p:blipFill>
          <a:blip r:embed="rId5" cstate="print"/>
          <a:srcRect/>
          <a:stretch>
            <a:fillRect/>
          </a:stretch>
        </p:blipFill>
        <p:spPr bwMode="auto">
          <a:xfrm>
            <a:off x="510784" y="5959024"/>
            <a:ext cx="1050034" cy="929456"/>
          </a:xfrm>
          <a:prstGeom prst="rect">
            <a:avLst/>
          </a:prstGeom>
          <a:noFill/>
          <a:ln>
            <a:solidFill>
              <a:schemeClr val="tx1"/>
            </a:solidFill>
          </a:ln>
        </p:spPr>
      </p:pic>
      <p:sp>
        <p:nvSpPr>
          <p:cNvPr id="2" name="Slide Number Placeholder 1"/>
          <p:cNvSpPr>
            <a:spLocks noGrp="1"/>
          </p:cNvSpPr>
          <p:nvPr>
            <p:ph type="sldNum" sz="quarter" idx="12"/>
          </p:nvPr>
        </p:nvSpPr>
        <p:spPr/>
        <p:txBody>
          <a:bodyPr/>
          <a:lstStyle/>
          <a:p>
            <a:fld id="{23372D84-170C-41AF-969D-9FB0E510B537}" type="slidenum">
              <a:rPr lang="en-US" smtClean="0"/>
              <a:pPr/>
              <a:t>80</a:t>
            </a:fld>
            <a:endParaRPr lang="en-US"/>
          </a:p>
        </p:txBody>
      </p:sp>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5132" y="4756150"/>
            <a:ext cx="2521816" cy="76234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7" cstate="print"/>
          <a:srcRect/>
          <a:stretch>
            <a:fillRect/>
          </a:stretch>
        </p:blipFill>
        <p:spPr bwMode="auto">
          <a:xfrm>
            <a:off x="5488181" y="4898661"/>
            <a:ext cx="3124200" cy="619830"/>
          </a:xfrm>
          <a:prstGeom prst="rect">
            <a:avLst/>
          </a:prstGeom>
          <a:noFill/>
          <a:ln w="9525">
            <a:noFill/>
            <a:miter lim="800000"/>
            <a:headEnd/>
            <a:tailEnd/>
          </a:ln>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2785" y="3249034"/>
            <a:ext cx="1219200" cy="1219200"/>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77841" y="3561549"/>
            <a:ext cx="2590800" cy="565150"/>
          </a:xfrm>
          <a:prstGeom prst="rect">
            <a:avLst/>
          </a:prstGeom>
          <a:ln>
            <a:noFill/>
          </a:ln>
        </p:spPr>
      </p:pic>
      <p:sp>
        <p:nvSpPr>
          <p:cNvPr id="17" name="Rectangle 4"/>
          <p:cNvSpPr txBox="1">
            <a:spLocks noChangeArrowheads="1"/>
          </p:cNvSpPr>
          <p:nvPr/>
        </p:nvSpPr>
        <p:spPr>
          <a:xfrm>
            <a:off x="0" y="0"/>
            <a:ext cx="9144000" cy="1200329"/>
          </a:xfrm>
          <a:prstGeom prst="rect">
            <a:avLst/>
          </a:prstGeom>
          <a:solidFill>
            <a:schemeClr val="accent1"/>
          </a:solidFill>
        </p:spPr>
        <p:txBody>
          <a:bodyPr vert="horz" wrap="square" lIns="91440" tIns="45720" rIns="91440" bIns="4572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smtClean="0">
                <a:solidFill>
                  <a:schemeClr val="bg1"/>
                </a:solidFill>
              </a:rPr>
              <a:t>Thank you for your time and </a:t>
            </a:r>
            <a:br>
              <a:rPr lang="en-US" sz="3600" b="1" dirty="0" smtClean="0">
                <a:solidFill>
                  <a:schemeClr val="bg1"/>
                </a:solidFill>
              </a:rPr>
            </a:br>
            <a:r>
              <a:rPr lang="en-US" sz="3600" b="1" dirty="0" smtClean="0">
                <a:solidFill>
                  <a:schemeClr val="bg1"/>
                </a:solidFill>
              </a:rPr>
              <a:t>interest in pipeline safety!</a:t>
            </a:r>
            <a:endParaRPr lang="en-US" sz="3600" b="1" noProof="1">
              <a:solidFill>
                <a:schemeClr val="bg1"/>
              </a:solidFill>
            </a:endParaRPr>
          </a:p>
        </p:txBody>
      </p:sp>
      <p:pic>
        <p:nvPicPr>
          <p:cNvPr id="20" name="Picture 2" descr="C:\Users\julie.galante\AppData\Local\Microsoft\Windows\Temporary Internet Files\Content.Outlook\A51Z2MSN\NDACoColor.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383403"/>
            <a:ext cx="2209800" cy="7432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31556" y="3346243"/>
            <a:ext cx="1652588" cy="1121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40956" y="4642020"/>
            <a:ext cx="990600" cy="990600"/>
          </a:xfrm>
          <a:prstGeom prst="rect">
            <a:avLst/>
          </a:prstGeom>
        </p:spPr>
      </p:pic>
      <p:pic>
        <p:nvPicPr>
          <p:cNvPr id="21" name="~PP3384.WAV">
            <a:hlinkClick r:id="" action="ppaction://media"/>
          </p:cNvPr>
          <p:cNvPicPr>
            <a:picLocks noRot="1" noChangeAspect="1"/>
          </p:cNvPicPr>
          <p:nvPr>
            <a:wavAudioFile r:embed="rId1" name="~PP3384.WAV"/>
          </p:nvPr>
        </p:nvPicPr>
        <p:blipFill>
          <a:blip r:embed="rId13"/>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3942272185"/>
      </p:ext>
    </p:extLst>
  </p:cSld>
  <p:clrMapOvr>
    <a:masterClrMapping/>
  </p:clrMapOvr>
  <p:transition advTm="1975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2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naturalgas.org/images/ground_valve.jpg"/>
          <p:cNvPicPr>
            <a:picLocks noChangeAspect="1" noChangeArrowheads="1"/>
          </p:cNvPicPr>
          <p:nvPr/>
        </p:nvPicPr>
        <p:blipFill>
          <a:blip r:embed="rId4" cstate="print"/>
          <a:srcRect/>
          <a:stretch>
            <a:fillRect/>
          </a:stretch>
        </p:blipFill>
        <p:spPr bwMode="auto">
          <a:xfrm>
            <a:off x="2100381" y="1600200"/>
            <a:ext cx="4757619" cy="4567316"/>
          </a:xfrm>
          <a:prstGeom prst="rect">
            <a:avLst/>
          </a:prstGeom>
          <a:noFill/>
          <a:ln>
            <a:solidFill>
              <a:schemeClr val="tx1"/>
            </a:solidFill>
          </a:ln>
        </p:spPr>
      </p:pic>
      <p:sp>
        <p:nvSpPr>
          <p:cNvPr id="4" name="Title 1"/>
          <p:cNvSpPr txBox="1">
            <a:spLocks/>
          </p:cNvSpPr>
          <p:nvPr/>
        </p:nvSpPr>
        <p:spPr>
          <a:xfrm>
            <a:off x="457200" y="533400"/>
            <a:ext cx="8305800" cy="646331"/>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600" b="1" dirty="0" smtClean="0">
                <a:latin typeface="+mj-lt"/>
                <a:ea typeface="+mj-ea"/>
                <a:cs typeface="+mj-cs"/>
              </a:rPr>
              <a:t>Valves</a:t>
            </a:r>
            <a:endParaRPr kumimoji="0" lang="en-US" sz="3600" b="1" i="0" u="none" strike="noStrike" kern="1200" cap="none" spc="0" normalizeH="0" baseline="0" noProof="0" dirty="0" smtClean="0">
              <a:ln>
                <a:noFill/>
              </a:ln>
              <a:solidFill>
                <a:schemeClr val="tx1"/>
              </a:solidFill>
              <a:effectLst/>
              <a:uLnTx/>
              <a:uFillTx/>
              <a:latin typeface="+mj-lt"/>
              <a:ea typeface="+mj-ea"/>
              <a:cs typeface="+mj-cs"/>
            </a:endParaRPr>
          </a:p>
        </p:txBody>
      </p:sp>
      <p:pic>
        <p:nvPicPr>
          <p:cNvPr id="5" name="~PP126.WAV">
            <a:hlinkClick r:id="" action="ppaction://media"/>
          </p:cNvPr>
          <p:cNvPicPr>
            <a:picLocks noRot="1" noChangeAspect="1"/>
          </p:cNvPicPr>
          <p:nvPr>
            <a:wavAudioFile r:embed="rId1" name="~PP126.WAV"/>
          </p:nvPr>
        </p:nvPicPr>
        <p:blipFill>
          <a:blip r:embed="rId5"/>
          <a:stretch>
            <a:fillRect/>
          </a:stretch>
        </p:blipFill>
        <p:spPr>
          <a:xfrm>
            <a:off x="8696325" y="6410325"/>
            <a:ext cx="304800" cy="304800"/>
          </a:xfrm>
          <a:prstGeom prst="rect">
            <a:avLst/>
          </a:prstGeom>
        </p:spPr>
      </p:pic>
    </p:spTree>
  </p:cSld>
  <p:clrMapOvr>
    <a:masterClrMapping/>
  </p:clrMapOvr>
  <p:transition advTm="59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Tahom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1785</Words>
  <Application>Microsoft Office PowerPoint</Application>
  <PresentationFormat>On-screen Show (4:3)</PresentationFormat>
  <Paragraphs>385</Paragraphs>
  <Slides>80</Slides>
  <Notes>80</Notes>
  <HiddenSlides>0</HiddenSlides>
  <MMClips>80</MMClips>
  <ScaleCrop>false</ScaleCrop>
  <HeadingPairs>
    <vt:vector size="4" baseType="variant">
      <vt:variant>
        <vt:lpstr>Theme</vt:lpstr>
      </vt:variant>
      <vt:variant>
        <vt:i4>3</vt:i4>
      </vt:variant>
      <vt:variant>
        <vt:lpstr>Slide Titles</vt:lpstr>
      </vt:variant>
      <vt:variant>
        <vt:i4>80</vt:i4>
      </vt:variant>
    </vt:vector>
  </HeadingPairs>
  <TitlesOfParts>
    <vt:vector size="83" baseType="lpstr">
      <vt:lpstr>Office Theme</vt:lpstr>
      <vt:lpstr>1_Default Design</vt:lpstr>
      <vt:lpstr>2_Default Design</vt:lpstr>
      <vt:lpstr>PowerPoint Presentation</vt:lpstr>
      <vt:lpstr>PowerPoint Presentation</vt:lpstr>
      <vt:lpstr>Energy Pipelines 101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Energy Pipelines in North Dakota</vt:lpstr>
      <vt:lpstr>PowerPoint Presentation</vt:lpstr>
      <vt:lpstr>PowerPoint Presentation</vt:lpstr>
      <vt:lpstr>PowerPoint Presentation</vt:lpstr>
      <vt:lpstr>PowerPoint Presentation</vt:lpstr>
      <vt:lpstr>PowerPoint Presentation</vt:lpstr>
      <vt:lpstr>ND Transmission Pipeline Mileage by County</vt:lpstr>
      <vt:lpstr>Why Are Pipelines Important?  Benefits and Risks</vt:lpstr>
      <vt:lpstr>Benefits and Risks of Pipelines</vt:lpstr>
      <vt:lpstr>Serious Pipeline Incidents Nationally</vt:lpstr>
      <vt:lpstr>PowerPoint Presentation</vt:lpstr>
      <vt:lpstr>PowerPoint Presentation</vt:lpstr>
      <vt:lpstr>PowerPoint Presentation</vt:lpstr>
      <vt:lpstr>Pipeline Failures - Natural Gas Distribution</vt:lpstr>
      <vt:lpstr>PowerPoint Presentation</vt:lpstr>
      <vt:lpstr>PowerPoint Presentation</vt:lpstr>
      <vt:lpstr>North Dakota - All Pipeline Incident Statistics</vt:lpstr>
      <vt:lpstr>Who Regulates Pipeline Safety?</vt:lpstr>
      <vt:lpstr>Who regulates pipelines…Federal</vt:lpstr>
      <vt:lpstr>Code of Federal Regulation  Pipeline Safety - Title 49 Part 190 - 199</vt:lpstr>
      <vt:lpstr>North Dakota Pipeline Safety Regulation</vt:lpstr>
      <vt:lpstr>North Dakota Pipeline Safety Regulation</vt:lpstr>
      <vt:lpstr>North Dakota Pipeline Safety &amp;  Excavation Damage Prevention Codes</vt:lpstr>
      <vt:lpstr>State &amp; Local Government Role in  Pipeline Safety</vt:lpstr>
      <vt:lpstr>Pipeline Safety &amp; Land Planning Authority</vt:lpstr>
      <vt:lpstr>Growth along a transmission pipeline  in Washington State…</vt:lpstr>
      <vt:lpstr>Growth Near the Pipeline ROW </vt:lpstr>
      <vt:lpstr>Limit the negative impacts of land development near pipelines…</vt:lpstr>
      <vt:lpstr>Increases Likelihood of Excavation Damage</vt:lpstr>
      <vt:lpstr>Increased Consequences of Failure</vt:lpstr>
      <vt:lpstr>Choosing Better Options</vt:lpstr>
      <vt:lpstr>PowerPoint Presentation</vt:lpstr>
      <vt:lpstr>PowerPoint Presentation</vt:lpstr>
      <vt:lpstr>Incorporate Pipeline Maps on Internal GIS Maps</vt:lpstr>
      <vt:lpstr>PowerPoint Presentation</vt:lpstr>
      <vt:lpstr>BL05 – Consultation Zone</vt:lpstr>
      <vt:lpstr>PowerPoint Presentation</vt:lpstr>
      <vt:lpstr>ND11 – Placing New Parking Lots</vt:lpstr>
      <vt:lpstr> </vt:lpstr>
      <vt:lpstr>PowerPoint Presentation</vt:lpstr>
      <vt:lpstr>PowerPoint Presentation</vt:lpstr>
      <vt:lpstr>ND24 Temporary Markers for Construction </vt:lpstr>
      <vt:lpstr>ND 23 Consider Site Emergency Response Plans in Land Use Development </vt:lpstr>
      <vt:lpstr>Local Government Role &amp; PHMSA Support  ~ Emergency Response  ~ Excavation Damage Prevention</vt:lpstr>
      <vt:lpstr>Emergency Response – Where We Are</vt:lpstr>
      <vt:lpstr>Where We’re Going</vt:lpstr>
      <vt:lpstr>PHMSA Pipeline Emergency Response Resources</vt:lpstr>
      <vt:lpstr>More Information</vt:lpstr>
      <vt:lpstr>Focus on Damage Prevention:  What we know</vt:lpstr>
      <vt:lpstr>20-Year Serious Incidents*</vt:lpstr>
      <vt:lpstr>Damage Prevention:  What we’re doing</vt:lpstr>
      <vt:lpstr>Questions/Discussion</vt:lpstr>
      <vt:lpstr>Hazard Mitigation Planning &amp; Pipelines</vt:lpstr>
      <vt:lpstr>PowerPoint Presentation</vt:lpstr>
      <vt:lpstr>Valuation Matrix</vt:lpstr>
      <vt:lpstr>North Dakota Multi-Hazard Mitigation Plan</vt:lpstr>
      <vt:lpstr>Resources for Local Governments</vt:lpstr>
      <vt:lpstr>PIPA Online Resources PIPA-info.com</vt:lpstr>
      <vt:lpstr>PowerPoint Presentation</vt:lpstr>
      <vt:lpstr>PowerPoint Presentation</vt:lpstr>
      <vt:lpstr>PowerPoint Presentation</vt:lpstr>
      <vt:lpstr>PIPA Promotional Material</vt:lpstr>
      <vt:lpstr>US DOT PHMSA Technical Assistance Grants</vt:lpstr>
      <vt:lpstr>http://primis.phmsa.dot.gov/tag</vt:lpstr>
      <vt:lpstr>PowerPoint Presentation</vt:lpstr>
      <vt:lpstr>Next Steps for Local Governments</vt:lpstr>
      <vt:lpstr> Questions? </vt:lpstr>
      <vt:lpstr>AICP #e.22486 or ILG Credits</vt:lpstr>
      <vt:lpstr>James Davenport jdavenport@naco.org Program Manager Community Services  202-661-8807 National Association of Counties (NACo)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2012-12-13T13:01:09Z</dcterms:created>
  <dcterms:modified xsi:type="dcterms:W3CDTF">2013-01-21T19:51:52Z</dcterms:modified>
</cp:coreProperties>
</file>